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7"/>
  </p:notesMasterIdLst>
  <p:handoutMasterIdLst>
    <p:handoutMasterId r:id="rId38"/>
  </p:handoutMasterIdLst>
  <p:sldIdLst>
    <p:sldId id="256" r:id="rId2"/>
    <p:sldId id="262" r:id="rId3"/>
    <p:sldId id="263" r:id="rId4"/>
    <p:sldId id="264" r:id="rId5"/>
    <p:sldId id="266" r:id="rId6"/>
    <p:sldId id="325" r:id="rId7"/>
    <p:sldId id="271" r:id="rId8"/>
    <p:sldId id="270" r:id="rId9"/>
    <p:sldId id="267" r:id="rId10"/>
    <p:sldId id="268" r:id="rId11"/>
    <p:sldId id="273" r:id="rId12"/>
    <p:sldId id="272" r:id="rId13"/>
    <p:sldId id="274" r:id="rId14"/>
    <p:sldId id="322" r:id="rId15"/>
    <p:sldId id="276" r:id="rId16"/>
    <p:sldId id="277" r:id="rId17"/>
    <p:sldId id="299" r:id="rId18"/>
    <p:sldId id="295" r:id="rId19"/>
    <p:sldId id="283" r:id="rId20"/>
    <p:sldId id="287" r:id="rId21"/>
    <p:sldId id="296" r:id="rId22"/>
    <p:sldId id="323" r:id="rId23"/>
    <p:sldId id="289" r:id="rId24"/>
    <p:sldId id="302" r:id="rId25"/>
    <p:sldId id="301" r:id="rId26"/>
    <p:sldId id="300" r:id="rId27"/>
    <p:sldId id="303" r:id="rId28"/>
    <p:sldId id="292" r:id="rId29"/>
    <p:sldId id="286" r:id="rId30"/>
    <p:sldId id="285" r:id="rId31"/>
    <p:sldId id="282" r:id="rId32"/>
    <p:sldId id="284" r:id="rId33"/>
    <p:sldId id="324" r:id="rId34"/>
    <p:sldId id="326" r:id="rId35"/>
    <p:sldId id="327" r:id="rId3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 de Microsoft Office" initials="Office" lastIdx="1" clrIdx="0">
    <p:extLst/>
  </p:cmAuthor>
  <p:cmAuthor id="2" name="Utilisateur de Microsoft Office" initials="Office [2]" lastIdx="1" clrIdx="1">
    <p:extLst/>
  </p:cmAuthor>
  <p:cmAuthor id="3" name="Utilisateur de Microsoft Office" initials="Office [3]" lastIdx="1" clrIdx="2">
    <p:extLst/>
  </p:cmAuthor>
  <p:cmAuthor id="4" name="Utilisateur de Microsoft Office" initials="Office [4]" lastIdx="1" clrIdx="3">
    <p:extLst/>
  </p:cmAuthor>
  <p:cmAuthor id="5" name="Utilisateur de Microsoft Office" initials="Office [5]" lastIdx="1" clrIdx="4">
    <p:extLst/>
  </p:cmAuthor>
  <p:cmAuthor id="6" name="Utilisateur de Microsoft Office" initials="Office [6]" lastIdx="1" clrIdx="5">
    <p:extLst/>
  </p:cmAuthor>
  <p:cmAuthor id="7" name="Utilisateur de Microsoft Office" initials="Office [7]" lastIdx="1" clrIdx="6">
    <p:extLst/>
  </p:cmAuthor>
  <p:cmAuthor id="8" name="Utilisateur de Microsoft Office" initials="Office [8]" lastIdx="1" clrIdx="7">
    <p:extLst/>
  </p:cmAuthor>
  <p:cmAuthor id="9" name="Utilisateur de Microsoft Office" initials="Office [9]" lastIdx="1" clrIdx="8">
    <p:extLst/>
  </p:cmAuthor>
  <p:cmAuthor id="10" name="Utilisateur de Microsoft Office" initials="Office [10]" lastIdx="1" clrIdx="9">
    <p:extLst/>
  </p:cmAuthor>
  <p:cmAuthor id="11" name="Utilisateur de Microsoft Office" initials="Office [11]" lastIdx="1" clrIdx="10">
    <p:extLst/>
  </p:cmAuthor>
  <p:cmAuthor id="12" name="Utilisateur de Microsoft Office" initials="Office [12]" lastIdx="1" clrIdx="11">
    <p:extLst/>
  </p:cmAuthor>
  <p:cmAuthor id="13" name="Utilisateur de Microsoft Office" initials="Office [13]" lastIdx="1" clrIdx="12">
    <p:extLst/>
  </p:cmAuthor>
  <p:cmAuthor id="14" name="Utilisateur de Microsoft Office" initials="Office [14]" lastIdx="1" clrIdx="1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6"/>
    <p:restoredTop sz="91474" autoAdjust="0"/>
  </p:normalViewPr>
  <p:slideViewPr>
    <p:cSldViewPr>
      <p:cViewPr varScale="1">
        <p:scale>
          <a:sx n="87" d="100"/>
          <a:sy n="87" d="100"/>
        </p:scale>
        <p:origin x="-798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200" d="100"/>
          <a:sy n="200" d="100"/>
        </p:scale>
        <p:origin x="-7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059767" y="8532440"/>
            <a:ext cx="624167" cy="3719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10B12-E528-4D59-95AD-82AFC587F8BD}" type="slidenum">
              <a:rPr lang="nl-NL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‹N°›</a:t>
            </a:fld>
            <a:endParaRPr lang="nl-NL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AddNotifier#2"/>
          <p:cNvSpPr txBox="1">
            <a:spLocks noChangeArrowheads="1"/>
          </p:cNvSpPr>
          <p:nvPr/>
        </p:nvSpPr>
        <p:spPr bwMode="auto">
          <a:xfrm>
            <a:off x="228898" y="8544386"/>
            <a:ext cx="59135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0">
            <a:no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sz="500" dirty="0">
                <a:latin typeface="Verdana" pitchFamily="34" charset="0"/>
                <a:ea typeface="Verdana" pitchFamily="34" charset="0"/>
                <a:cs typeface="Verdana" pitchFamily="34" charset="0"/>
              </a:rPr>
              <a:t>Atos, the Atos logo, Atos Codex, Atos Consulting, Atos </a:t>
            </a:r>
            <a:r>
              <a:rPr lang="en-US" sz="5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Worldgrid</a:t>
            </a:r>
            <a:r>
              <a:rPr lang="en-US" sz="5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5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Worldline</a:t>
            </a:r>
            <a:r>
              <a:rPr lang="en-US" sz="5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5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BlueKiwi</a:t>
            </a:r>
            <a:r>
              <a:rPr lang="en-US" sz="500" dirty="0">
                <a:latin typeface="Verdana" pitchFamily="34" charset="0"/>
                <a:ea typeface="Verdana" pitchFamily="34" charset="0"/>
                <a:cs typeface="Verdana" pitchFamily="34" charset="0"/>
              </a:rPr>
              <a:t>, Bull, Canopy the Open Cloud Company, Unify, </a:t>
            </a:r>
            <a:r>
              <a:rPr lang="en-US" sz="5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Yunano</a:t>
            </a:r>
            <a:r>
              <a:rPr lang="en-US" sz="500" dirty="0">
                <a:latin typeface="Verdana" pitchFamily="34" charset="0"/>
                <a:ea typeface="Verdana" pitchFamily="34" charset="0"/>
                <a:cs typeface="Verdana" pitchFamily="34" charset="0"/>
              </a:rPr>
              <a:t>, Zero Email, Zero Email Certified and The Zero Email Company are registered trademarks of the Atos group. March 2016. © 2016 Atos. Confidential information owned by Atos, to be used by the recipient only. This document, or any part of it, may not be reproduced, copied, circulated and/or distributed nor quoted without prior written approval from Atos.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02" t="18394" r="9882" b="27831"/>
          <a:stretch/>
        </p:blipFill>
        <p:spPr>
          <a:xfrm>
            <a:off x="5489785" y="35496"/>
            <a:ext cx="1312251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691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6059767" y="8532440"/>
            <a:ext cx="624167" cy="3719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10B12-E528-4D59-95AD-82AFC587F8BD}" type="slidenum">
              <a:rPr lang="nl-NL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‹N°›</a:t>
            </a:fld>
            <a:endParaRPr lang="nl-NL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AddNotifier#3"/>
          <p:cNvSpPr txBox="1">
            <a:spLocks noChangeArrowheads="1"/>
          </p:cNvSpPr>
          <p:nvPr/>
        </p:nvSpPr>
        <p:spPr bwMode="auto">
          <a:xfrm>
            <a:off x="228898" y="8544386"/>
            <a:ext cx="59135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0">
            <a:no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sz="500" dirty="0">
                <a:latin typeface="Verdana" pitchFamily="34" charset="0"/>
                <a:ea typeface="Verdana" pitchFamily="34" charset="0"/>
                <a:cs typeface="Verdana" pitchFamily="34" charset="0"/>
              </a:rPr>
              <a:t>Atos, the Atos logo, Atos Codex, Atos Consulting, Atos </a:t>
            </a:r>
            <a:r>
              <a:rPr lang="en-US" sz="5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Worldgrid</a:t>
            </a:r>
            <a:r>
              <a:rPr lang="en-US" sz="5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5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Worldline</a:t>
            </a:r>
            <a:r>
              <a:rPr lang="en-US" sz="5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5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BlueKiwi</a:t>
            </a:r>
            <a:r>
              <a:rPr lang="en-US" sz="500" dirty="0">
                <a:latin typeface="Verdana" pitchFamily="34" charset="0"/>
                <a:ea typeface="Verdana" pitchFamily="34" charset="0"/>
                <a:cs typeface="Verdana" pitchFamily="34" charset="0"/>
              </a:rPr>
              <a:t>, Bull, Canopy the Open Cloud Company, Unify, </a:t>
            </a:r>
            <a:r>
              <a:rPr lang="en-US" sz="5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Yunano</a:t>
            </a:r>
            <a:r>
              <a:rPr lang="en-US" sz="500" dirty="0">
                <a:latin typeface="Verdana" pitchFamily="34" charset="0"/>
                <a:ea typeface="Verdana" pitchFamily="34" charset="0"/>
                <a:cs typeface="Verdana" pitchFamily="34" charset="0"/>
              </a:rPr>
              <a:t>, Zero Email, Zero Email Certified and The Zero Email Company are registered trademarks of the Atos group. March 2016. © 2016 Atos. Confidential information owned by Atos, to be used by the recipient only. This document, or any part of it, may not be reproduced, copied, circulated and/or distributed nor quoted without prior written approval from Atos.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02" t="18394" r="9882" b="27831"/>
          <a:stretch/>
        </p:blipFill>
        <p:spPr>
          <a:xfrm>
            <a:off x="5489785" y="35496"/>
            <a:ext cx="1312251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528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269BF997-9B5F-4A82-AF31-6E87F25749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347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10B12-E528-4D59-95AD-82AFC587F8BD}" type="slidenum">
              <a:rPr lang="nl-NL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10</a:t>
            </a:fld>
            <a:endParaRPr lang="nl-NL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682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10B12-E528-4D59-95AD-82AFC587F8BD}" type="slidenum">
              <a:rPr lang="nl-NL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11</a:t>
            </a:fld>
            <a:endParaRPr lang="nl-NL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5701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A test session is an indivisible</a:t>
            </a:r>
            <a:r>
              <a:rPr lang="en-US" baseline="0" dirty="0" smtClean="0"/>
              <a:t> group of test that is launched in one click by Junit or Maven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10B12-E528-4D59-95AD-82AFC587F8BD}" type="slidenum">
              <a:rPr lang="nl-NL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13</a:t>
            </a:fld>
            <a:endParaRPr lang="nl-NL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4076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</a:t>
            </a:r>
            <a:r>
              <a:rPr lang="en-US" baseline="0" dirty="0" smtClean="0"/>
              <a:t> 32 developers on 64 projects</a:t>
            </a:r>
          </a:p>
          <a:p>
            <a:r>
              <a:rPr lang="en-US" baseline="0" dirty="0" smtClean="0"/>
              <a:t> our study is comparable to the others</a:t>
            </a:r>
          </a:p>
          <a:p>
            <a:endParaRPr lang="en-US" baseline="0" dirty="0" smtClean="0"/>
          </a:p>
          <a:p>
            <a:r>
              <a:rPr lang="en-US" baseline="0" dirty="0" smtClean="0"/>
              <a:t>10 months which is at least two times more in duration than the others ones.</a:t>
            </a:r>
          </a:p>
          <a:p>
            <a:r>
              <a:rPr lang="en-US" baseline="0" dirty="0" smtClean="0"/>
              <a:t>However, we got less test executions that the Gligoric experiment.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10B12-E528-4D59-95AD-82AFC587F8BD}" type="slidenum">
              <a:rPr lang="nl-NL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16</a:t>
            </a:fld>
            <a:endParaRPr lang="nl-NL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6100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However, thanks to interviews, </a:t>
            </a:r>
          </a:p>
          <a:p>
            <a:r>
              <a:rPr lang="en-US" baseline="0" dirty="0" smtClean="0"/>
              <a:t>Developers said that Frameworks are difficult to set up and they lack of time to test their changes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10B12-E528-4D59-95AD-82AFC587F8BD}" type="slidenum">
              <a:rPr lang="nl-NL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18</a:t>
            </a:fld>
            <a:endParaRPr lang="nl-NL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5463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50% of the tests</a:t>
            </a:r>
            <a:r>
              <a:rPr lang="en-US" baseline="0" dirty="0" smtClean="0"/>
              <a:t> have a duration of less than 3 seconds for our experiment and 0.5 for Beller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10B12-E528-4D59-95AD-82AFC587F8BD}" type="slidenum">
              <a:rPr lang="nl-NL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19</a:t>
            </a:fld>
            <a:endParaRPr lang="nl-NL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6114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10B12-E528-4D59-95AD-82AFC587F8BD}" type="slidenum">
              <a:rPr lang="nl-NL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20</a:t>
            </a:fld>
            <a:endParaRPr lang="nl-NL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9749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For fifty percent of the test sessions less </a:t>
            </a:r>
            <a:r>
              <a:rPr lang="en-US" dirty="0" smtClean="0"/>
              <a:t>4%</a:t>
            </a:r>
            <a:r>
              <a:rPr lang="en-US" baseline="0" dirty="0" smtClean="0"/>
              <a:t> of the test suite is executed.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Test selection is also made in 81 % of Worldline projects.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can conclude that contrary to our expectation, test selection is practiced at Worldline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10B12-E528-4D59-95AD-82AFC587F8BD}" type="slidenum">
              <a:rPr lang="nl-NL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21</a:t>
            </a:fld>
            <a:endParaRPr lang="nl-NL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5392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some profiles</a:t>
            </a:r>
            <a:r>
              <a:rPr lang="en-US" baseline="0" dirty="0" smtClean="0"/>
              <a:t> for testers: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10B12-E528-4D59-95AD-82AFC587F8BD}" type="slidenum">
              <a:rPr lang="nl-NL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22</a:t>
            </a:fld>
            <a:endParaRPr lang="nl-NL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4763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10B12-E528-4D59-95AD-82AFC587F8BD}" type="slidenum">
              <a:rPr lang="nl-NL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23</a:t>
            </a:fld>
            <a:endParaRPr lang="nl-NL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974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10B12-E528-4D59-95AD-82AFC587F8BD}" type="slidenum">
              <a:rPr lang="nl-NL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2</a:t>
            </a:fld>
            <a:endParaRPr lang="nl-NL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0549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We saw that a lower</a:t>
            </a:r>
            <a:r>
              <a:rPr lang="en-US" baseline="0" dirty="0" smtClean="0"/>
              <a:t> number of test are failing in </a:t>
            </a:r>
            <a:r>
              <a:rPr lang="en-US" baseline="0" dirty="0" err="1" smtClean="0"/>
              <a:t>Worldine</a:t>
            </a:r>
            <a:r>
              <a:rPr lang="en-US" baseline="0" dirty="0" smtClean="0"/>
              <a:t>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Only 11 % vs 65% for Beller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Good practice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Assertions missing -&gt; lead to more</a:t>
            </a:r>
            <a:r>
              <a:rPr lang="en-US" baseline="0" dirty="0" smtClean="0"/>
              <a:t> green tests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Some tests only insert fields to set up a database.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They do not contain assertions so are always passing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10B12-E528-4D59-95AD-82AFC587F8BD}" type="slidenum">
              <a:rPr lang="nl-NL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25</a:t>
            </a:fld>
            <a:endParaRPr lang="nl-NL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6568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 Worldline tests takes more</a:t>
            </a:r>
            <a:r>
              <a:rPr lang="en-US" baseline="0" dirty="0" smtClean="0"/>
              <a:t> time to be fixed than for Beller</a:t>
            </a:r>
          </a:p>
          <a:p>
            <a:r>
              <a:rPr lang="en-US" baseline="0" dirty="0" smtClean="0"/>
              <a:t>The median is 4 days for us and only 1 hour for Beller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10B12-E528-4D59-95AD-82AFC587F8BD}" type="slidenum">
              <a:rPr lang="nl-NL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26</a:t>
            </a:fld>
            <a:endParaRPr lang="nl-NL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0633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10B12-E528-4D59-95AD-82AFC587F8BD}" type="slidenum">
              <a:rPr lang="nl-NL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27</a:t>
            </a:fld>
            <a:endParaRPr lang="nl-NL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7924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the interviews:</a:t>
            </a:r>
            <a:r>
              <a:rPr lang="en-US" baseline="0" dirty="0" smtClean="0"/>
              <a:t> developers say they execute </a:t>
            </a:r>
            <a:r>
              <a:rPr lang="en-US" dirty="0" smtClean="0"/>
              <a:t>more tests if several modules are impacted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10B12-E528-4D59-95AD-82AFC587F8BD}" type="slidenum">
              <a:rPr lang="nl-NL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28</a:t>
            </a:fld>
            <a:endParaRPr lang="nl-NL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9749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r>
              <a:rPr lang="en-US" baseline="0" dirty="0" smtClean="0"/>
              <a:t> of automatic and manual selection</a:t>
            </a:r>
          </a:p>
          <a:p>
            <a:r>
              <a:rPr lang="en-US" baseline="0" dirty="0" smtClean="0"/>
              <a:t>37% of manually selected tests are also selected by the automatic test selection (precision)</a:t>
            </a:r>
          </a:p>
          <a:p>
            <a:r>
              <a:rPr lang="en-US" baseline="0" dirty="0" smtClean="0"/>
              <a:t>29% of the tests selected by the automatic selection are also selected manually (recall)</a:t>
            </a:r>
          </a:p>
          <a:p>
            <a:endParaRPr lang="en-US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10B12-E528-4D59-95AD-82AFC587F8BD}" type="slidenum">
              <a:rPr lang="nl-NL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29</a:t>
            </a:fld>
            <a:endParaRPr lang="nl-NL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423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the</a:t>
            </a:r>
            <a:r>
              <a:rPr lang="en-US" baseline="0" dirty="0" smtClean="0"/>
              <a:t> company has a problem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10B12-E528-4D59-95AD-82AFC587F8BD}" type="slidenum">
              <a:rPr lang="nl-NL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3</a:t>
            </a:fld>
            <a:endParaRPr lang="nl-NL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583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it</a:t>
            </a:r>
            <a:r>
              <a:rPr lang="en-US" baseline="0" dirty="0" smtClean="0"/>
              <a:t> decreases the quality of the applications that are produced by the company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10B12-E528-4D59-95AD-82AFC587F8BD}" type="slidenum">
              <a:rPr lang="nl-NL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4</a:t>
            </a:fld>
            <a:endParaRPr lang="nl-NL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054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10B12-E528-4D59-95AD-82AFC587F8BD}" type="slidenum">
              <a:rPr lang="nl-NL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5</a:t>
            </a:fld>
            <a:endParaRPr lang="nl-NL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489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</a:t>
            </a:r>
            <a:r>
              <a:rPr lang="en-US" baseline="0" dirty="0" smtClean="0"/>
              <a:t> with this solution, it changes the practices</a:t>
            </a:r>
          </a:p>
          <a:p>
            <a:endParaRPr lang="en-US" dirty="0" smtClean="0"/>
          </a:p>
          <a:p>
            <a:r>
              <a:rPr lang="en-US" dirty="0" smtClean="0"/>
              <a:t>We made a field</a:t>
            </a:r>
            <a:r>
              <a:rPr lang="en-US" baseline="0" dirty="0" smtClean="0"/>
              <a:t> study to know:</a:t>
            </a:r>
          </a:p>
          <a:p>
            <a:r>
              <a:rPr lang="en-US" baseline="0" dirty="0" smtClean="0"/>
              <a:t>The current use of tests in daily practice</a:t>
            </a:r>
          </a:p>
          <a:p>
            <a:r>
              <a:rPr lang="en-US" baseline="0" dirty="0" smtClean="0"/>
              <a:t>If developers selects tests, how and why</a:t>
            </a:r>
          </a:p>
          <a:p>
            <a:endParaRPr lang="en-US" dirty="0" smtClean="0"/>
          </a:p>
          <a:p>
            <a:r>
              <a:rPr lang="en-US" dirty="0" smtClean="0"/>
              <a:t>Literature</a:t>
            </a:r>
            <a:r>
              <a:rPr lang="en-US" baseline="0" dirty="0" smtClean="0"/>
              <a:t> already took care of this problem:</a:t>
            </a:r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10B12-E528-4D59-95AD-82AFC587F8BD}" type="slidenum">
              <a:rPr lang="nl-NL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6</a:t>
            </a:fld>
            <a:endParaRPr lang="nl-NL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897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2400" dirty="0" smtClean="0"/>
              <a:t>First there is the experiment of Beller </a:t>
            </a:r>
          </a:p>
          <a:p>
            <a:pPr lvl="1"/>
            <a:r>
              <a:rPr lang="en-US" sz="2400" dirty="0" smtClean="0"/>
              <a:t>	-</a:t>
            </a:r>
            <a:r>
              <a:rPr lang="en-US" sz="2400" baseline="0" dirty="0" smtClean="0"/>
              <a:t> </a:t>
            </a:r>
            <a:r>
              <a:rPr lang="en-US" sz="2400" dirty="0" smtClean="0"/>
              <a:t>open source </a:t>
            </a:r>
          </a:p>
          <a:p>
            <a:pPr lvl="1"/>
            <a:r>
              <a:rPr lang="en-US" sz="2400" dirty="0" smtClean="0"/>
              <a:t>	- Monitor more than</a:t>
            </a:r>
            <a:r>
              <a:rPr lang="en-US" sz="2400" baseline="0" dirty="0" smtClean="0"/>
              <a:t> four hundreds developers</a:t>
            </a:r>
          </a:p>
          <a:p>
            <a:pPr lvl="1"/>
            <a:r>
              <a:rPr lang="en-US" sz="2400" dirty="0" smtClean="0"/>
              <a:t>Draw</a:t>
            </a:r>
            <a:r>
              <a:rPr lang="en-US" sz="2400" baseline="0" dirty="0" smtClean="0"/>
              <a:t> conclusions:</a:t>
            </a:r>
            <a:endParaRPr lang="en-US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10B12-E528-4D59-95AD-82AFC587F8BD}" type="slidenum">
              <a:rPr lang="nl-NL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7</a:t>
            </a:fld>
            <a:endParaRPr lang="nl-NL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5297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Another study is the one of Gligoric.</a:t>
            </a:r>
          </a:p>
          <a:p>
            <a:r>
              <a:rPr lang="en-US" dirty="0" smtClean="0"/>
              <a:t>The</a:t>
            </a:r>
            <a:r>
              <a:rPr lang="en-US" baseline="0" dirty="0" smtClean="0"/>
              <a:t> authors studied how developers manually select tests and compare them to an automatic selection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10B12-E528-4D59-95AD-82AFC587F8BD}" type="slidenum">
              <a:rPr lang="nl-NL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8</a:t>
            </a:fld>
            <a:endParaRPr lang="nl-NL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940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10B12-E528-4D59-95AD-82AFC587F8BD}" type="slidenum">
              <a:rPr lang="nl-NL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9</a:t>
            </a:fld>
            <a:endParaRPr lang="nl-NL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901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text only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779" y="1203598"/>
            <a:ext cx="8309346" cy="1102519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3000" b="1" baseline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2931" y="2320746"/>
            <a:ext cx="8312194" cy="11151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800" b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Click to edit the sub title</a:t>
            </a:r>
            <a:endParaRPr lang="nl-NL" dirty="0"/>
          </a:p>
        </p:txBody>
      </p:sp>
      <p:sp>
        <p:nvSpPr>
          <p:cNvPr id="8" name="AddCustomDate#1"/>
          <p:cNvSpPr txBox="1"/>
          <p:nvPr userDrawn="1"/>
        </p:nvSpPr>
        <p:spPr>
          <a:xfrm>
            <a:off x="217612" y="3723878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20-09-2017</a:t>
            </a:r>
            <a:endParaRPr lang="nl-NL" sz="1200" b="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2" descr="C:\Utilisateurs\a577142\Downloads\UL1-WEB-2014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9802" y="3939902"/>
            <a:ext cx="2223467" cy="1073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e 5"/>
          <p:cNvGrpSpPr/>
          <p:nvPr userDrawn="1"/>
        </p:nvGrpSpPr>
        <p:grpSpPr>
          <a:xfrm>
            <a:off x="5625169" y="4011910"/>
            <a:ext cx="1035063" cy="1056632"/>
            <a:chOff x="5625169" y="4058027"/>
            <a:chExt cx="1035063" cy="1056632"/>
          </a:xfrm>
        </p:grpSpPr>
        <p:sp>
          <p:nvSpPr>
            <p:cNvPr id="5" name="Rectangle 4"/>
            <p:cNvSpPr/>
            <p:nvPr userDrawn="1"/>
          </p:nvSpPr>
          <p:spPr>
            <a:xfrm>
              <a:off x="5625169" y="4058027"/>
              <a:ext cx="1035063" cy="105663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3" descr="C:\Utilisateurs\a577142\Downloads\CNRS-grand-1200pxl.jpg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0695" y="4132554"/>
              <a:ext cx="924955" cy="9249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1" name="Picture 4" descr="C:\Utilisateurs\a577142\Downloads\rmod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901" y="3948343"/>
            <a:ext cx="1109166" cy="1109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 userDrawn="1"/>
        </p:nvSpPr>
        <p:spPr>
          <a:xfrm>
            <a:off x="217612" y="4595031"/>
            <a:ext cx="1834108" cy="280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tilisateurs\a577142\Documents\MyFolder\inria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2" y="4132554"/>
            <a:ext cx="2169994" cy="769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2003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mber slide #7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4" y="-18168"/>
            <a:ext cx="9141291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03848" y="1995686"/>
            <a:ext cx="5472608" cy="1080120"/>
          </a:xfrm>
        </p:spPr>
        <p:txBody>
          <a:bodyPr anchor="t"/>
          <a:lstStyle>
            <a:lvl1pPr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chapter title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176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mber slide #8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4" y="-30280"/>
            <a:ext cx="9141291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03848" y="1995686"/>
            <a:ext cx="5472608" cy="1080120"/>
          </a:xfrm>
        </p:spPr>
        <p:txBody>
          <a:bodyPr anchor="t"/>
          <a:lstStyle>
            <a:lvl1pPr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chapter title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35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mber slide #9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4" y="-13648"/>
            <a:ext cx="9141291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03848" y="1995686"/>
            <a:ext cx="5472608" cy="1080120"/>
          </a:xfrm>
        </p:spPr>
        <p:txBody>
          <a:bodyPr anchor="t"/>
          <a:lstStyle>
            <a:lvl1pPr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chapter title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170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mber slide #10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4" y="-13648"/>
            <a:ext cx="9141291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67944" y="1995686"/>
            <a:ext cx="4968552" cy="1080120"/>
          </a:xfrm>
        </p:spPr>
        <p:txBody>
          <a:bodyPr anchor="t"/>
          <a:lstStyle>
            <a:lvl1pPr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chapter title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170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mber slide #11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4" y="-34120"/>
            <a:ext cx="9141291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67944" y="1995686"/>
            <a:ext cx="4968552" cy="1080120"/>
          </a:xfrm>
        </p:spPr>
        <p:txBody>
          <a:bodyPr anchor="t"/>
          <a:lstStyle>
            <a:lvl1pPr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chapter title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25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mber slide #12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4" y="-20472"/>
            <a:ext cx="9141291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67944" y="1995686"/>
            <a:ext cx="4968552" cy="1080120"/>
          </a:xfrm>
        </p:spPr>
        <p:txBody>
          <a:bodyPr anchor="t"/>
          <a:lstStyle>
            <a:lvl1pPr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chapter title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90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mber slide #13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4" y="-34120"/>
            <a:ext cx="9141291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67944" y="1995686"/>
            <a:ext cx="4968552" cy="1080120"/>
          </a:xfrm>
        </p:spPr>
        <p:txBody>
          <a:bodyPr anchor="t"/>
          <a:lstStyle>
            <a:lvl1pPr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chapter title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90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mber slide #14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4" y="-34120"/>
            <a:ext cx="9141291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67944" y="1995686"/>
            <a:ext cx="4968552" cy="1080120"/>
          </a:xfrm>
        </p:spPr>
        <p:txBody>
          <a:bodyPr anchor="t"/>
          <a:lstStyle>
            <a:lvl1pPr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chapter title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90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mber slide #15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4" y="-34120"/>
            <a:ext cx="9141291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67944" y="1995686"/>
            <a:ext cx="4968552" cy="1080120"/>
          </a:xfrm>
        </p:spPr>
        <p:txBody>
          <a:bodyPr anchor="t"/>
          <a:lstStyle>
            <a:lvl1pPr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chapter title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90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mber slide #16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4" y="-34120"/>
            <a:ext cx="9141291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67944" y="1995686"/>
            <a:ext cx="4968552" cy="1080120"/>
          </a:xfrm>
        </p:spPr>
        <p:txBody>
          <a:bodyPr anchor="t"/>
          <a:lstStyle>
            <a:lvl1pPr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chapter title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90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mber slide #1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03848" y="1995686"/>
            <a:ext cx="5472608" cy="1080120"/>
          </a:xfrm>
        </p:spPr>
        <p:txBody>
          <a:bodyPr anchor="t"/>
          <a:lstStyle>
            <a:lvl1pPr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chapter title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246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mber slide #17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4" y="-27296"/>
            <a:ext cx="9141291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67944" y="1995686"/>
            <a:ext cx="4968552" cy="1080120"/>
          </a:xfrm>
        </p:spPr>
        <p:txBody>
          <a:bodyPr anchor="t"/>
          <a:lstStyle>
            <a:lvl1pPr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chapter title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90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mber slide #18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4" y="-34120"/>
            <a:ext cx="9141291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67944" y="1995686"/>
            <a:ext cx="4968552" cy="1080120"/>
          </a:xfrm>
        </p:spPr>
        <p:txBody>
          <a:bodyPr anchor="t"/>
          <a:lstStyle>
            <a:lvl1pPr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chapter title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90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mber slide #19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4" y="-34120"/>
            <a:ext cx="9141291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67944" y="1995686"/>
            <a:ext cx="4968552" cy="1080120"/>
          </a:xfrm>
        </p:spPr>
        <p:txBody>
          <a:bodyPr anchor="t"/>
          <a:lstStyle>
            <a:lvl1pPr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chapter title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90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mber slide #20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4" y="-34120"/>
            <a:ext cx="9141291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55976" y="1995686"/>
            <a:ext cx="4680520" cy="1080120"/>
          </a:xfrm>
        </p:spPr>
        <p:txBody>
          <a:bodyPr anchor="t"/>
          <a:lstStyle>
            <a:lvl1pPr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chapter title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90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215779" y="1203598"/>
            <a:ext cx="4950000" cy="1102519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3000" b="1" baseline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dirty="0" smtClean="0"/>
              <a:t>Click to edit the title</a:t>
            </a:r>
            <a:endParaRPr lang="nl-NL" dirty="0"/>
          </a:p>
        </p:txBody>
      </p:sp>
      <p:sp>
        <p:nvSpPr>
          <p:cNvPr id="7" name="AddNotifier#1"/>
          <p:cNvSpPr txBox="1">
            <a:spLocks noChangeArrowheads="1"/>
          </p:cNvSpPr>
          <p:nvPr userDrawn="1"/>
        </p:nvSpPr>
        <p:spPr bwMode="auto">
          <a:xfrm>
            <a:off x="234016" y="3705035"/>
            <a:ext cx="4914048" cy="63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0">
            <a:no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sz="700" kern="12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Atos, the Atos logo, Atos Codex, Atos Consulting, Atos </a:t>
            </a:r>
            <a:r>
              <a:rPr lang="en-US" sz="700" kern="12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Worldgrid</a:t>
            </a:r>
            <a:r>
              <a:rPr lang="en-US" sz="700" kern="12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700" kern="12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Worldline</a:t>
            </a:r>
            <a:r>
              <a:rPr lang="en-US" sz="700" kern="12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700" kern="12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BlueKiwi</a:t>
            </a:r>
            <a:r>
              <a:rPr lang="en-US" sz="700" kern="12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Bull, Canopy the Open Cloud Company, Unify, </a:t>
            </a:r>
            <a:r>
              <a:rPr lang="en-US" sz="700" kern="12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Yunano</a:t>
            </a:r>
            <a:r>
              <a:rPr lang="en-US" sz="700" kern="12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Zero Email, Zero Email Certified and The Zero Email Company are registered trademarks of the Atos group. April 2016. © 2016 Atos. Confidential information owned by Atos, to be used by the recipient only. This document, or any part of it, may not be reproduced, copied, circulated and/or distributed nor quoted without prior written approval from Atos.</a:t>
            </a:r>
            <a:endParaRPr lang="en-US" sz="7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201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Basic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16488" y="1090800"/>
            <a:ext cx="8748000" cy="34749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dirty="0" smtClean="0"/>
              <a:t>First level</a:t>
            </a:r>
          </a:p>
          <a:p>
            <a:pPr lvl="1"/>
            <a:r>
              <a:rPr lang="nl-NL" dirty="0" smtClean="0"/>
              <a:t>Second level</a:t>
            </a:r>
          </a:p>
          <a:p>
            <a:pPr lvl="2"/>
            <a:r>
              <a:rPr lang="nl-NL" dirty="0" err="1" smtClean="0"/>
              <a:t>Third</a:t>
            </a:r>
            <a:r>
              <a:rPr lang="nl-NL" dirty="0" smtClean="0"/>
              <a:t> level</a:t>
            </a:r>
          </a:p>
          <a:p>
            <a:pPr lvl="3"/>
            <a:r>
              <a:rPr lang="nl-NL" dirty="0" err="1" smtClean="0"/>
              <a:t>Fourth</a:t>
            </a:r>
            <a:r>
              <a:rPr lang="nl-NL" dirty="0" smtClean="0"/>
              <a:t> level</a:t>
            </a:r>
          </a:p>
          <a:p>
            <a:pPr lvl="4"/>
            <a:r>
              <a:rPr lang="nl-NL" dirty="0" err="1" smtClean="0"/>
              <a:t>Fifth</a:t>
            </a:r>
            <a:r>
              <a:rPr lang="nl-NL" dirty="0" smtClean="0"/>
              <a:t> level</a:t>
            </a:r>
            <a:endParaRPr lang="nl-NL" dirty="0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216488" y="123478"/>
            <a:ext cx="8748000" cy="72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the header</a:t>
            </a:r>
            <a:endParaRPr lang="en-US" dirty="0"/>
          </a:p>
        </p:txBody>
      </p:sp>
      <p:pic>
        <p:nvPicPr>
          <p:cNvPr id="5" name="Picture 4" descr="C:\Utilisateurs\a577142\Downloads\rmod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12" y="4634663"/>
            <a:ext cx="504166" cy="504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607829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No 2nd top lin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16488" y="843558"/>
            <a:ext cx="8748000" cy="37236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dirty="0" smtClean="0"/>
              <a:t>First level</a:t>
            </a:r>
          </a:p>
          <a:p>
            <a:pPr lvl="1"/>
            <a:r>
              <a:rPr lang="nl-NL" dirty="0" smtClean="0"/>
              <a:t>Second level</a:t>
            </a:r>
          </a:p>
          <a:p>
            <a:pPr lvl="2"/>
            <a:r>
              <a:rPr lang="nl-NL" dirty="0" err="1" smtClean="0"/>
              <a:t>Third</a:t>
            </a:r>
            <a:r>
              <a:rPr lang="nl-NL" dirty="0" smtClean="0"/>
              <a:t> level</a:t>
            </a:r>
          </a:p>
          <a:p>
            <a:pPr lvl="3"/>
            <a:r>
              <a:rPr lang="nl-NL" dirty="0" err="1" smtClean="0"/>
              <a:t>Fourth</a:t>
            </a:r>
            <a:r>
              <a:rPr lang="nl-NL" dirty="0" smtClean="0"/>
              <a:t> level</a:t>
            </a:r>
          </a:p>
          <a:p>
            <a:pPr lvl="4"/>
            <a:r>
              <a:rPr lang="nl-NL" dirty="0" err="1" smtClean="0"/>
              <a:t>Fifth</a:t>
            </a:r>
            <a:r>
              <a:rPr lang="nl-NL" dirty="0" smtClean="0"/>
              <a:t> level</a:t>
            </a:r>
            <a:endParaRPr lang="nl-NL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216488" y="123478"/>
            <a:ext cx="8748000" cy="72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the header</a:t>
            </a:r>
            <a:endParaRPr lang="en-US" dirty="0"/>
          </a:p>
        </p:txBody>
      </p:sp>
      <p:pic>
        <p:nvPicPr>
          <p:cNvPr id="5" name="Picture 4" descr="C:\Utilisateurs\a577142\Downloads\rmod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12" y="4634663"/>
            <a:ext cx="504166" cy="504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4627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mber slide #2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4" y="-6056"/>
            <a:ext cx="9141291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03848" y="1995686"/>
            <a:ext cx="5472608" cy="1080120"/>
          </a:xfrm>
        </p:spPr>
        <p:txBody>
          <a:bodyPr anchor="t"/>
          <a:lstStyle>
            <a:lvl1pPr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chapter title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012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mber slide #3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76" y="-19613"/>
            <a:ext cx="9141291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03848" y="1995686"/>
            <a:ext cx="5472608" cy="1080120"/>
          </a:xfrm>
        </p:spPr>
        <p:txBody>
          <a:bodyPr anchor="t"/>
          <a:lstStyle>
            <a:lvl1pPr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chapter title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026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mber slide #4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4" y="-6056"/>
            <a:ext cx="9141291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03848" y="1995686"/>
            <a:ext cx="5472608" cy="1080120"/>
          </a:xfrm>
        </p:spPr>
        <p:txBody>
          <a:bodyPr anchor="t"/>
          <a:lstStyle>
            <a:lvl1pPr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chapter title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602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mber slide #5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4" y="-18168"/>
            <a:ext cx="9141291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03848" y="1995686"/>
            <a:ext cx="5472608" cy="1080120"/>
          </a:xfrm>
        </p:spPr>
        <p:txBody>
          <a:bodyPr anchor="t"/>
          <a:lstStyle>
            <a:lvl1pPr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chapter title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481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mber slide #6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4" y="-30280"/>
            <a:ext cx="9141291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03848" y="1995686"/>
            <a:ext cx="5472608" cy="1080120"/>
          </a:xfrm>
        </p:spPr>
        <p:txBody>
          <a:bodyPr anchor="t"/>
          <a:lstStyle>
            <a:lvl1pPr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chapter title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631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ddCustomFooter#1"/>
          <p:cNvSpPr txBox="1"/>
          <p:nvPr userDrawn="1"/>
        </p:nvSpPr>
        <p:spPr>
          <a:xfrm>
            <a:off x="3221310" y="4729862"/>
            <a:ext cx="27013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fld id="{DAF489CC-3B7A-4DA5-A8C0-4984788D0EC5}" type="slidenum">
              <a:rPr lang="nl-NL" sz="1000" smtClean="0"/>
              <a:pPr algn="ctr"/>
              <a:t>‹N°›</a:t>
            </a:fld>
            <a:r>
              <a:rPr lang="en-US" sz="1000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| 20-09-2017 | Vincent Blondeau</a:t>
            </a:r>
            <a:endParaRPr lang="nl-NL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216488" y="1090800"/>
            <a:ext cx="8748000" cy="3474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nl-NL" dirty="0" smtClean="0"/>
              <a:t>First level</a:t>
            </a:r>
          </a:p>
          <a:p>
            <a:pPr lvl="1"/>
            <a:r>
              <a:rPr lang="nl-NL" dirty="0" smtClean="0"/>
              <a:t>Second level</a:t>
            </a:r>
          </a:p>
          <a:p>
            <a:pPr lvl="2"/>
            <a:r>
              <a:rPr lang="nl-NL" dirty="0" err="1" smtClean="0"/>
              <a:t>Third</a:t>
            </a:r>
            <a:r>
              <a:rPr lang="nl-NL" dirty="0" smtClean="0"/>
              <a:t> level</a:t>
            </a:r>
          </a:p>
          <a:p>
            <a:pPr lvl="3"/>
            <a:r>
              <a:rPr lang="nl-NL" dirty="0" err="1" smtClean="0"/>
              <a:t>Fourth</a:t>
            </a:r>
            <a:r>
              <a:rPr lang="nl-NL" dirty="0" smtClean="0"/>
              <a:t> level</a:t>
            </a:r>
          </a:p>
          <a:p>
            <a:pPr lvl="4"/>
            <a:r>
              <a:rPr lang="nl-NL" dirty="0" err="1" smtClean="0"/>
              <a:t>Fifth</a:t>
            </a:r>
            <a:r>
              <a:rPr lang="nl-NL" dirty="0" smtClean="0"/>
              <a:t> level</a:t>
            </a:r>
            <a:endParaRPr lang="nl-NL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216488" y="123478"/>
            <a:ext cx="8748000" cy="567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nl-NL" dirty="0" smtClean="0"/>
              <a:t>Click to edit the header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98182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6" r:id="rId2"/>
    <p:sldLayoutId id="2147483653" r:id="rId3"/>
    <p:sldLayoutId id="2147483654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68" r:id="rId16"/>
    <p:sldLayoutId id="2147483669" r:id="rId17"/>
    <p:sldLayoutId id="2147483670" r:id="rId18"/>
    <p:sldLayoutId id="2147483671" r:id="rId19"/>
    <p:sldLayoutId id="2147483672" r:id="rId20"/>
    <p:sldLayoutId id="2147483673" r:id="rId21"/>
    <p:sldLayoutId id="2147483674" r:id="rId22"/>
    <p:sldLayoutId id="2147483675" r:id="rId23"/>
    <p:sldLayoutId id="2147483655" r:id="rId2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 baseline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270000" indent="-270000" algn="l" defTabSz="914400" rtl="0" eaLnBrk="1" latinLnBrk="0" hangingPunct="1">
        <a:spcBef>
          <a:spcPct val="20000"/>
        </a:spcBef>
        <a:buClr>
          <a:schemeClr val="tx2"/>
        </a:buClr>
        <a:buFont typeface="Lucida Sans Unicode" pitchFamily="34" charset="0"/>
        <a:buChar char="▶"/>
        <a:defRPr sz="2300" kern="1200" baseline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540000" indent="-270000" algn="l" defTabSz="914400" rtl="0" eaLnBrk="1" latinLnBrk="0" hangingPunct="1">
        <a:spcBef>
          <a:spcPts val="384"/>
        </a:spcBef>
        <a:buClr>
          <a:schemeClr val="tx2"/>
        </a:buClr>
        <a:buFont typeface="Arial" pitchFamily="34" charset="0"/>
        <a:buChar char="–"/>
        <a:defRPr sz="2300" kern="1200" baseline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810000" indent="-2700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3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080000" indent="-2700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2300" kern="1200" baseline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1350000" indent="-2700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»"/>
        <a:defRPr sz="23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778" y="555526"/>
            <a:ext cx="8532685" cy="1102519"/>
          </a:xfrm>
        </p:spPr>
        <p:txBody>
          <a:bodyPr/>
          <a:lstStyle/>
          <a:p>
            <a:r>
              <a:rPr lang="en-US" b="0" dirty="0"/>
              <a:t>What are the Testing Habits of Developers</a:t>
            </a:r>
            <a:r>
              <a:rPr lang="en-US" b="0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931" y="1672674"/>
            <a:ext cx="8312194" cy="1115100"/>
          </a:xfrm>
        </p:spPr>
        <p:txBody>
          <a:bodyPr/>
          <a:lstStyle/>
          <a:p>
            <a:r>
              <a:rPr lang="en-US" dirty="0"/>
              <a:t>A Case Study in a Large IT </a:t>
            </a:r>
            <a:r>
              <a:rPr lang="en-US" dirty="0" smtClean="0"/>
              <a:t>Company</a:t>
            </a:r>
            <a:endParaRPr lang="fr-FR" dirty="0" smtClean="0"/>
          </a:p>
        </p:txBody>
      </p:sp>
      <p:sp>
        <p:nvSpPr>
          <p:cNvPr id="7" name="Titre 4"/>
          <p:cNvSpPr txBox="1">
            <a:spLocks/>
          </p:cNvSpPr>
          <p:nvPr/>
        </p:nvSpPr>
        <p:spPr bwMode="auto">
          <a:xfrm>
            <a:off x="179512" y="2571750"/>
            <a:ext cx="8784976" cy="893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100" b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0" dirty="0">
                <a:solidFill>
                  <a:schemeClr val="bg1"/>
                </a:solidFill>
              </a:rPr>
              <a:t>Vincent </a:t>
            </a:r>
            <a:r>
              <a:rPr lang="fr-FR" sz="2000" b="0" dirty="0" smtClean="0">
                <a:solidFill>
                  <a:schemeClr val="bg1"/>
                </a:solidFill>
              </a:rPr>
              <a:t>Blondeau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sz="2000" b="0" dirty="0" smtClean="0">
              <a:solidFill>
                <a:schemeClr val="bg1"/>
              </a:solidFill>
            </a:endParaRPr>
          </a:p>
          <a:p>
            <a:pPr lvl="0" algn="ctr">
              <a:defRPr/>
            </a:pPr>
            <a:r>
              <a:rPr lang="en-US" sz="1600" b="0" dirty="0">
                <a:solidFill>
                  <a:schemeClr val="bg1"/>
                </a:solidFill>
              </a:rPr>
              <a:t>Anne </a:t>
            </a:r>
            <a:r>
              <a:rPr lang="en-US" sz="1600" b="0" dirty="0" smtClean="0">
                <a:solidFill>
                  <a:schemeClr val="bg1"/>
                </a:solidFill>
              </a:rPr>
              <a:t>Etien - </a:t>
            </a:r>
            <a:r>
              <a:rPr lang="en-US" sz="1600" b="0" dirty="0">
                <a:solidFill>
                  <a:schemeClr val="bg1"/>
                </a:solidFill>
              </a:rPr>
              <a:t>Nicolas </a:t>
            </a:r>
            <a:r>
              <a:rPr lang="en-US" sz="1600" b="0" dirty="0" smtClean="0">
                <a:solidFill>
                  <a:schemeClr val="bg1"/>
                </a:solidFill>
              </a:rPr>
              <a:t>Anquetil - Sylvain Cresson - Pascal Croisy - Stéphane Ducasse</a:t>
            </a:r>
            <a:endParaRPr lang="en-US" sz="16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84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Our </a:t>
            </a:r>
            <a:r>
              <a:rPr lang="en-US" dirty="0" smtClean="0"/>
              <a:t>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88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developers testing behavior</a:t>
            </a:r>
          </a:p>
          <a:p>
            <a:endParaRPr lang="en-US" dirty="0"/>
          </a:p>
          <a:p>
            <a:r>
              <a:rPr lang="en-US" dirty="0"/>
              <a:t>In Worldline with </a:t>
            </a:r>
            <a:r>
              <a:rPr lang="en-US" dirty="0" smtClean="0"/>
              <a:t>experimental constrains</a:t>
            </a:r>
          </a:p>
          <a:p>
            <a:endParaRPr lang="en-US" dirty="0" smtClean="0"/>
          </a:p>
          <a:p>
            <a:r>
              <a:rPr lang="en-US" dirty="0" smtClean="0"/>
              <a:t>Install a plugin recording </a:t>
            </a:r>
            <a:r>
              <a:rPr lang="en-US" dirty="0"/>
              <a:t>anonymously test </a:t>
            </a:r>
            <a:r>
              <a:rPr lang="en-US" dirty="0" smtClean="0"/>
              <a:t>executions in IDE</a:t>
            </a:r>
          </a:p>
          <a:p>
            <a:endParaRPr lang="en-US" dirty="0"/>
          </a:p>
          <a:p>
            <a:r>
              <a:rPr lang="en-US" dirty="0" smtClean="0"/>
              <a:t>Interviews with the developers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59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 smtClean="0"/>
              <a:t>Anonymized id</a:t>
            </a:r>
          </a:p>
          <a:p>
            <a:r>
              <a:rPr lang="en-US" dirty="0" smtClean="0"/>
              <a:t>Project name</a:t>
            </a:r>
          </a:p>
          <a:p>
            <a:r>
              <a:rPr lang="en-US" dirty="0" smtClean="0"/>
              <a:t>Repository URLs</a:t>
            </a:r>
          </a:p>
          <a:p>
            <a:r>
              <a:rPr lang="en-US" dirty="0" smtClean="0"/>
              <a:t>Repository version</a:t>
            </a:r>
          </a:p>
          <a:p>
            <a:r>
              <a:rPr lang="en-US" dirty="0" smtClean="0"/>
              <a:t>Test </a:t>
            </a:r>
            <a:r>
              <a:rPr lang="en-US" dirty="0"/>
              <a:t>session </a:t>
            </a:r>
            <a:r>
              <a:rPr lang="en-US" dirty="0" smtClean="0"/>
              <a:t>start</a:t>
            </a:r>
            <a:endParaRPr lang="en-US" dirty="0"/>
          </a:p>
          <a:p>
            <a:r>
              <a:rPr lang="en-US" dirty="0"/>
              <a:t>Test session </a:t>
            </a:r>
            <a:r>
              <a:rPr lang="en-US" dirty="0" smtClean="0"/>
              <a:t>end</a:t>
            </a:r>
          </a:p>
          <a:p>
            <a:endParaRPr lang="fr-FR" dirty="0"/>
          </a:p>
          <a:p>
            <a:endParaRPr lang="en-US" dirty="0"/>
          </a:p>
          <a:p>
            <a:r>
              <a:rPr lang="en-US" dirty="0"/>
              <a:t>Tests </a:t>
            </a:r>
            <a:r>
              <a:rPr lang="en-US" dirty="0" smtClean="0"/>
              <a:t>executed</a:t>
            </a:r>
          </a:p>
          <a:p>
            <a:pPr lvl="1"/>
            <a:r>
              <a:rPr lang="en-US" dirty="0" smtClean="0"/>
              <a:t>Fully </a:t>
            </a:r>
            <a:r>
              <a:rPr lang="en-US" dirty="0"/>
              <a:t>qualified method </a:t>
            </a:r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Test duration</a:t>
            </a:r>
            <a:endParaRPr lang="en-US" dirty="0"/>
          </a:p>
          <a:p>
            <a:pPr lvl="1"/>
            <a:r>
              <a:rPr lang="en-US" dirty="0"/>
              <a:t>Test </a:t>
            </a:r>
            <a:r>
              <a:rPr lang="en-US" dirty="0" smtClean="0"/>
              <a:t>status</a:t>
            </a:r>
          </a:p>
          <a:p>
            <a:pPr marL="540000" lvl="2" indent="0">
              <a:buNone/>
            </a:pPr>
            <a:r>
              <a:rPr lang="en-US" dirty="0"/>
              <a:t>	</a:t>
            </a:r>
            <a:r>
              <a:rPr lang="en-US" dirty="0" smtClean="0"/>
              <a:t>(pass, fail, error)</a:t>
            </a:r>
            <a:endParaRPr lang="en-US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Gathered</a:t>
            </a:r>
            <a:r>
              <a:rPr lang="fr-FR" dirty="0" smtClean="0"/>
              <a:t> Data for </a:t>
            </a:r>
            <a:r>
              <a:rPr lang="fr-FR" dirty="0" err="1" smtClean="0"/>
              <a:t>Each</a:t>
            </a:r>
            <a:r>
              <a:rPr lang="fr-FR" dirty="0" smtClean="0"/>
              <a:t> Test 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24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contenu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0000" lvl="1">
              <a:spcBef>
                <a:spcPct val="20000"/>
              </a:spcBef>
              <a:buFont typeface="Lucida Sans Unicode" pitchFamily="34" charset="0"/>
              <a:buChar char="▶"/>
            </a:pPr>
            <a:r>
              <a:rPr lang="en-US" dirty="0"/>
              <a:t>Indivisible group of tests (class, package, project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Execution of JUnit </a:t>
            </a:r>
            <a:r>
              <a:rPr lang="en-US" dirty="0"/>
              <a:t>t</a:t>
            </a:r>
            <a:r>
              <a:rPr lang="en-US" dirty="0" smtClean="0"/>
              <a:t>ests or Maven tests</a:t>
            </a:r>
          </a:p>
          <a:p>
            <a:pPr lvl="1"/>
            <a:r>
              <a:rPr lang="en-US" dirty="0" smtClean="0"/>
              <a:t>Launched in one click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But, not representing the reality of the action</a:t>
            </a:r>
          </a:p>
          <a:p>
            <a:pPr lvl="2"/>
            <a:r>
              <a:rPr lang="en-US" dirty="0" smtClean="0"/>
              <a:t>Limitations due to the IDEs</a:t>
            </a:r>
          </a:p>
          <a:p>
            <a:pPr lvl="2"/>
            <a:r>
              <a:rPr lang="en-US" dirty="0" smtClean="0"/>
              <a:t>Group sessions</a:t>
            </a:r>
            <a:endParaRPr lang="en-US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Tests Session in </a:t>
            </a:r>
            <a:r>
              <a:rPr lang="fr-FR" dirty="0" err="1" smtClean="0"/>
              <a:t>our</a:t>
            </a:r>
            <a:r>
              <a:rPr lang="fr-FR" dirty="0" smtClean="0"/>
              <a:t> </a:t>
            </a:r>
            <a:r>
              <a:rPr lang="fr-FR" dirty="0" err="1" smtClean="0"/>
              <a:t>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1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Interviews </a:t>
            </a:r>
            <a:endParaRPr lang="en-US" dirty="0"/>
          </a:p>
          <a:p>
            <a:pPr lvl="1"/>
            <a:r>
              <a:rPr lang="en-US" dirty="0" smtClean="0"/>
              <a:t>20-30 </a:t>
            </a:r>
            <a:r>
              <a:rPr lang="en-US" dirty="0"/>
              <a:t>minutes</a:t>
            </a:r>
          </a:p>
          <a:p>
            <a:pPr lvl="1"/>
            <a:r>
              <a:rPr lang="en-US" dirty="0"/>
              <a:t>Present themselves</a:t>
            </a:r>
          </a:p>
          <a:p>
            <a:pPr lvl="1"/>
            <a:r>
              <a:rPr lang="en-US" dirty="0"/>
              <a:t>Describe their </a:t>
            </a:r>
            <a:r>
              <a:rPr lang="en-US" dirty="0" smtClean="0"/>
              <a:t>testing behavior in </a:t>
            </a:r>
            <a:r>
              <a:rPr lang="en-US" dirty="0"/>
              <a:t>their </a:t>
            </a:r>
            <a:r>
              <a:rPr lang="en-US" dirty="0" smtClean="0"/>
              <a:t>context</a:t>
            </a:r>
          </a:p>
          <a:p>
            <a:endParaRPr lang="en-US" dirty="0" smtClean="0"/>
          </a:p>
          <a:p>
            <a:r>
              <a:rPr lang="en-US" dirty="0" smtClean="0"/>
              <a:t>Goal</a:t>
            </a:r>
          </a:p>
          <a:p>
            <a:pPr lvl="1"/>
            <a:r>
              <a:rPr lang="en-US" dirty="0" smtClean="0"/>
              <a:t>Explain the quantitative results</a:t>
            </a:r>
            <a:endParaRPr lang="en-US" dirty="0"/>
          </a:p>
          <a:p>
            <a:endParaRPr lang="en-US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Developers Insights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41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the Experiment</a:t>
            </a:r>
            <a:endParaRPr lang="en-US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397501"/>
              </p:ext>
            </p:extLst>
          </p:nvPr>
        </p:nvGraphicFramePr>
        <p:xfrm>
          <a:off x="179512" y="699542"/>
          <a:ext cx="8784976" cy="3834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1440160"/>
                <a:gridCol w="2232248"/>
                <a:gridCol w="2160240"/>
              </a:tblGrid>
              <a:tr h="907047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Beller</a:t>
                      </a:r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et al.</a:t>
                      </a:r>
                    </a:p>
                    <a:p>
                      <a:pPr algn="ctr"/>
                      <a:r>
                        <a:rPr lang="en-US" sz="2000" dirty="0" smtClean="0"/>
                        <a:t>(2015)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Gligoric</a:t>
                      </a:r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et al.</a:t>
                      </a:r>
                    </a:p>
                    <a:p>
                      <a:pPr algn="ctr"/>
                      <a:r>
                        <a:rPr lang="en-US" sz="2000" dirty="0" smtClean="0"/>
                        <a:t>(2014)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Worldline</a:t>
                      </a:r>
                    </a:p>
                  </a:txBody>
                  <a:tcPr anchor="ctr"/>
                </a:tc>
              </a:tr>
              <a:tr h="36281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# Developers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000" dirty="0" smtClean="0"/>
                        <a:t>48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000" dirty="0" smtClean="0"/>
                        <a:t>14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000" dirty="0" smtClean="0"/>
                        <a:t>32</a:t>
                      </a:r>
                      <a:endParaRPr lang="en-US" sz="2000" dirty="0"/>
                    </a:p>
                  </a:txBody>
                  <a:tcPr/>
                </a:tc>
              </a:tr>
              <a:tr h="36281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# Projects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000" dirty="0" smtClean="0"/>
                        <a:t>73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000" dirty="0" smtClean="0"/>
                        <a:t>17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000" dirty="0" smtClean="0"/>
                        <a:t>64</a:t>
                      </a:r>
                      <a:endParaRPr lang="en-US" sz="2000" dirty="0"/>
                    </a:p>
                  </a:txBody>
                  <a:tcPr/>
                </a:tc>
              </a:tr>
              <a:tr h="36281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# Test sessions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000" dirty="0" smtClean="0"/>
                        <a:t>3 424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000" dirty="0" smtClean="0"/>
                        <a:t>5 757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14 686</a:t>
                      </a:r>
                      <a:endParaRPr lang="en-US" sz="2000" dirty="0"/>
                    </a:p>
                  </a:txBody>
                  <a:tcPr/>
                </a:tc>
              </a:tr>
              <a:tr h="36281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# Test executions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10 840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264 562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153 763</a:t>
                      </a:r>
                    </a:p>
                  </a:txBody>
                  <a:tcPr/>
                </a:tc>
              </a:tr>
              <a:tr h="36281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Tests / Session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46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11</a:t>
                      </a:r>
                    </a:p>
                  </a:txBody>
                  <a:tcPr/>
                </a:tc>
              </a:tr>
              <a:tr h="36281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Sessions / Developer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71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411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459</a:t>
                      </a:r>
                    </a:p>
                  </a:txBody>
                  <a:tcPr/>
                </a:tc>
              </a:tr>
              <a:tr h="45105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Study Duration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4 months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3 months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10 months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996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216488" y="1707654"/>
            <a:ext cx="8748000" cy="720080"/>
          </a:xfrm>
        </p:spPr>
        <p:txBody>
          <a:bodyPr/>
          <a:lstStyle/>
          <a:p>
            <a:pPr algn="ctr"/>
            <a:r>
              <a:rPr lang="en-US" dirty="0"/>
              <a:t>How and </a:t>
            </a:r>
            <a:r>
              <a:rPr lang="en-US" dirty="0" smtClean="0"/>
              <a:t>Why </a:t>
            </a:r>
            <a:r>
              <a:rPr lang="en-US" dirty="0"/>
              <a:t>D</a:t>
            </a:r>
            <a:r>
              <a:rPr lang="en-US" dirty="0" smtClean="0"/>
              <a:t>evelopers </a:t>
            </a:r>
            <a:r>
              <a:rPr lang="en-US" dirty="0"/>
              <a:t>R</a:t>
            </a:r>
            <a:r>
              <a:rPr lang="en-US" dirty="0" smtClean="0"/>
              <a:t>un Tests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3592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07504" y="1090800"/>
            <a:ext cx="9036496" cy="3569182"/>
          </a:xfrm>
        </p:spPr>
        <p:txBody>
          <a:bodyPr>
            <a:normAutofit/>
          </a:bodyPr>
          <a:lstStyle/>
          <a:p>
            <a:r>
              <a:rPr lang="en-US" dirty="0" smtClean="0"/>
              <a:t>Correlate</a:t>
            </a:r>
          </a:p>
          <a:p>
            <a:pPr marL="270000" lvl="1" indent="0">
              <a:buNone/>
            </a:pPr>
            <a:r>
              <a:rPr lang="en-US" dirty="0" smtClean="0"/>
              <a:t>	Number </a:t>
            </a:r>
            <a:r>
              <a:rPr lang="en-US" dirty="0"/>
              <a:t>of </a:t>
            </a:r>
            <a:r>
              <a:rPr lang="en-US" dirty="0" smtClean="0"/>
              <a:t>test runs </a:t>
            </a:r>
            <a:r>
              <a:rPr lang="en-US" i="1" dirty="0" smtClean="0"/>
              <a:t>vs</a:t>
            </a:r>
            <a:r>
              <a:rPr lang="en-US" dirty="0" smtClean="0"/>
              <a:t> Amount </a:t>
            </a:r>
            <a:r>
              <a:rPr lang="en-US" dirty="0"/>
              <a:t>of code </a:t>
            </a:r>
            <a:r>
              <a:rPr lang="en-US" dirty="0" smtClean="0"/>
              <a:t>changes</a:t>
            </a:r>
            <a:endParaRPr lang="en-US" dirty="0"/>
          </a:p>
          <a:p>
            <a:pPr lvl="1"/>
            <a:r>
              <a:rPr lang="el-GR" dirty="0"/>
              <a:t>ρ=</a:t>
            </a:r>
            <a:r>
              <a:rPr lang="en-US" dirty="0" smtClean="0"/>
              <a:t>0.66 for test changes </a:t>
            </a:r>
          </a:p>
          <a:p>
            <a:pPr lvl="1"/>
            <a:r>
              <a:rPr lang="el-GR" dirty="0" smtClean="0"/>
              <a:t>ρ=</a:t>
            </a:r>
            <a:r>
              <a:rPr lang="en-US" dirty="0" smtClean="0"/>
              <a:t>0.38 for production changes</a:t>
            </a:r>
          </a:p>
          <a:p>
            <a:pPr lvl="1"/>
            <a:r>
              <a:rPr lang="el-GR" dirty="0" smtClean="0"/>
              <a:t>ρ=</a:t>
            </a:r>
            <a:r>
              <a:rPr lang="en-US" dirty="0" smtClean="0"/>
              <a:t>0.20 </a:t>
            </a:r>
            <a:r>
              <a:rPr lang="en-US" dirty="0"/>
              <a:t>for </a:t>
            </a:r>
            <a:r>
              <a:rPr lang="en-US" dirty="0" smtClean="0"/>
              <a:t>Worldline</a:t>
            </a:r>
          </a:p>
          <a:p>
            <a:r>
              <a:rPr lang="en-US" dirty="0" smtClean="0"/>
              <a:t>More code changes do not significantly lead to more tests</a:t>
            </a:r>
          </a:p>
          <a:p>
            <a:pPr lvl="1"/>
            <a:r>
              <a:rPr lang="en-US" dirty="0" smtClean="0"/>
              <a:t>Frameworks are difficult to set up </a:t>
            </a:r>
          </a:p>
          <a:p>
            <a:pPr lvl="1"/>
            <a:r>
              <a:rPr lang="en-US" dirty="0" smtClean="0"/>
              <a:t>Lack of time</a:t>
            </a:r>
            <a:endParaRPr lang="en-US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D</a:t>
            </a:r>
            <a:r>
              <a:rPr lang="en-US" dirty="0" smtClean="0"/>
              <a:t>evelopers </a:t>
            </a:r>
            <a:r>
              <a:rPr lang="en-US" dirty="0"/>
              <a:t>T</a:t>
            </a:r>
            <a:r>
              <a:rPr lang="en-US" dirty="0" smtClean="0"/>
              <a:t>est </a:t>
            </a:r>
            <a:r>
              <a:rPr lang="en-US" dirty="0"/>
              <a:t>t</a:t>
            </a:r>
            <a:r>
              <a:rPr lang="en-US" dirty="0" smtClean="0"/>
              <a:t>heir Code Changes</a:t>
            </a:r>
            <a:r>
              <a:rPr lang="en-US" dirty="0"/>
              <a:t>?</a:t>
            </a:r>
          </a:p>
        </p:txBody>
      </p:sp>
      <p:sp>
        <p:nvSpPr>
          <p:cNvPr id="3" name="ZoneTexte 2"/>
          <p:cNvSpPr txBox="1"/>
          <p:nvPr/>
        </p:nvSpPr>
        <p:spPr>
          <a:xfrm flipH="1">
            <a:off x="5841855" y="2104270"/>
            <a:ext cx="2186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/>
              <a:t>For Beller</a:t>
            </a:r>
            <a:endParaRPr lang="en-US" sz="2300" dirty="0"/>
          </a:p>
        </p:txBody>
      </p:sp>
      <p:sp>
        <p:nvSpPr>
          <p:cNvPr id="5" name="Accolade fermante 4"/>
          <p:cNvSpPr/>
          <p:nvPr/>
        </p:nvSpPr>
        <p:spPr>
          <a:xfrm>
            <a:off x="5508104" y="2104270"/>
            <a:ext cx="333751" cy="46166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49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16488" y="2882056"/>
            <a:ext cx="8748000" cy="1561902"/>
          </a:xfrm>
        </p:spPr>
        <p:txBody>
          <a:bodyPr/>
          <a:lstStyle/>
          <a:p>
            <a:r>
              <a:rPr lang="en-US" dirty="0" smtClean="0"/>
              <a:t>Longer </a:t>
            </a:r>
            <a:r>
              <a:rPr lang="en-US" dirty="0"/>
              <a:t>test </a:t>
            </a:r>
            <a:r>
              <a:rPr lang="en-US" dirty="0" smtClean="0"/>
              <a:t>sessions in Worldline</a:t>
            </a:r>
          </a:p>
          <a:p>
            <a:pPr lvl="1"/>
            <a:r>
              <a:rPr lang="en-US" dirty="0" smtClean="0"/>
              <a:t>Broader in scope?</a:t>
            </a:r>
          </a:p>
          <a:p>
            <a:pPr lvl="1"/>
            <a:r>
              <a:rPr lang="en-US" dirty="0" smtClean="0"/>
              <a:t>Integration tests requires to set up a database</a:t>
            </a:r>
            <a:endParaRPr lang="en-US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smtClean="0"/>
              <a:t>Long </a:t>
            </a:r>
            <a:r>
              <a:rPr lang="en-US" dirty="0"/>
              <a:t>does a </a:t>
            </a:r>
            <a:r>
              <a:rPr lang="en-US" dirty="0" smtClean="0"/>
              <a:t>Test </a:t>
            </a:r>
            <a:r>
              <a:rPr lang="en-US" dirty="0"/>
              <a:t>R</a:t>
            </a:r>
            <a:r>
              <a:rPr lang="en-US" dirty="0" smtClean="0"/>
              <a:t>un </a:t>
            </a:r>
            <a:r>
              <a:rPr lang="en-US" dirty="0"/>
              <a:t>T</a:t>
            </a:r>
            <a:r>
              <a:rPr lang="en-US" dirty="0" smtClean="0"/>
              <a:t>ake</a:t>
            </a:r>
            <a:r>
              <a:rPr lang="en-US" dirty="0"/>
              <a:t>?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131807"/>
              </p:ext>
            </p:extLst>
          </p:nvPr>
        </p:nvGraphicFramePr>
        <p:xfrm>
          <a:off x="179512" y="1323437"/>
          <a:ext cx="8784977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398"/>
                <a:gridCol w="1615302"/>
                <a:gridCol w="1416932"/>
                <a:gridCol w="1416932"/>
                <a:gridCol w="2210413"/>
              </a:tblGrid>
              <a:tr h="280088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Min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Median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Max</a:t>
                      </a:r>
                    </a:p>
                  </a:txBody>
                  <a:tcPr/>
                </a:tc>
              </a:tr>
              <a:tr h="372777">
                <a:tc rowSpan="2">
                  <a:txBody>
                    <a:bodyPr/>
                    <a:lstStyle/>
                    <a:p>
                      <a:r>
                        <a:rPr lang="en-US" sz="2000" dirty="0" smtClean="0"/>
                        <a:t>Test session</a:t>
                      </a:r>
                      <a:r>
                        <a:rPr lang="en-US" sz="2000" baseline="0" dirty="0" smtClean="0"/>
                        <a:t> duration (sec)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Worldline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3.0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000" dirty="0" smtClean="0"/>
                        <a:t>15 820 (4h24)</a:t>
                      </a:r>
                      <a:endParaRPr lang="en-US" sz="2000" dirty="0"/>
                    </a:p>
                  </a:txBody>
                  <a:tcPr/>
                </a:tc>
              </a:tr>
              <a:tr h="28008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err="1" smtClean="0"/>
                        <a:t>Beller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0.5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74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791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16488" y="969058"/>
            <a:ext cx="8748000" cy="3474900"/>
          </a:xfrm>
        </p:spPr>
        <p:txBody>
          <a:bodyPr/>
          <a:lstStyle/>
          <a:p>
            <a:r>
              <a:rPr lang="en-US" dirty="0" smtClean="0"/>
              <a:t>Industrial </a:t>
            </a:r>
            <a:r>
              <a:rPr lang="en-US" dirty="0"/>
              <a:t>PhD in a major international IT </a:t>
            </a:r>
            <a:r>
              <a:rPr lang="en-US" dirty="0" smtClean="0"/>
              <a:t>company</a:t>
            </a:r>
          </a:p>
          <a:p>
            <a:pPr lvl="1"/>
            <a:r>
              <a:rPr lang="en-US" dirty="0"/>
              <a:t>7 300 employees </a:t>
            </a:r>
          </a:p>
          <a:p>
            <a:pPr lvl="1"/>
            <a:r>
              <a:rPr lang="en-US" dirty="0"/>
              <a:t>17 countries</a:t>
            </a:r>
            <a:r>
              <a:rPr lang="fr-FR" dirty="0"/>
              <a:t>	 </a:t>
            </a:r>
            <a:endParaRPr lang="en-US" dirty="0"/>
          </a:p>
          <a:p>
            <a:pPr lvl="1"/>
            <a:r>
              <a:rPr lang="en-US" dirty="0"/>
              <a:t>Problems from the </a:t>
            </a:r>
            <a:r>
              <a:rPr lang="en-US" dirty="0" smtClean="0"/>
              <a:t>field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PhD Defense in November </a:t>
            </a:r>
            <a:endParaRPr lang="en-US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PhD Context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26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16488" y="1090800"/>
            <a:ext cx="8892016" cy="3474900"/>
          </a:xfrm>
        </p:spPr>
        <p:txBody>
          <a:bodyPr/>
          <a:lstStyle/>
          <a:p>
            <a:r>
              <a:rPr lang="en-US" dirty="0" smtClean="0"/>
              <a:t>Correlate</a:t>
            </a:r>
          </a:p>
          <a:p>
            <a:pPr marL="270000" lvl="1" indent="0" algn="ctr">
              <a:buNone/>
            </a:pPr>
            <a:r>
              <a:rPr lang="en-US" dirty="0" smtClean="0"/>
              <a:t>Test execution length </a:t>
            </a:r>
            <a:r>
              <a:rPr lang="en-US" i="1" dirty="0" smtClean="0"/>
              <a:t>vs </a:t>
            </a:r>
            <a:r>
              <a:rPr lang="en-US" dirty="0" smtClean="0"/>
              <a:t># of </a:t>
            </a:r>
            <a:r>
              <a:rPr lang="en-US" dirty="0"/>
              <a:t>times </a:t>
            </a:r>
            <a:r>
              <a:rPr lang="en-US" dirty="0" smtClean="0"/>
              <a:t>test is executed</a:t>
            </a:r>
          </a:p>
          <a:p>
            <a:r>
              <a:rPr lang="en-US" dirty="0" smtClean="0"/>
              <a:t>Expect Negative correlation</a:t>
            </a:r>
          </a:p>
          <a:p>
            <a:pPr marL="0" indent="0" algn="ctr">
              <a:buNone/>
            </a:pPr>
            <a:r>
              <a:rPr lang="en-US" dirty="0" smtClean="0"/>
              <a:t>Shorter </a:t>
            </a:r>
            <a:r>
              <a:rPr lang="en-US" dirty="0"/>
              <a:t>tests </a:t>
            </a:r>
            <a:r>
              <a:rPr lang="en-US" dirty="0" smtClean="0"/>
              <a:t>executed more often </a:t>
            </a:r>
            <a:endParaRPr lang="en-US" dirty="0"/>
          </a:p>
          <a:p>
            <a:r>
              <a:rPr lang="en-US" dirty="0" smtClean="0"/>
              <a:t>No relevant correlation</a:t>
            </a:r>
            <a:endParaRPr lang="en-US" dirty="0"/>
          </a:p>
          <a:p>
            <a:pPr marL="0" indent="0" algn="ctr">
              <a:buNone/>
            </a:pPr>
            <a:r>
              <a:rPr lang="el-GR" dirty="0" smtClean="0"/>
              <a:t>ρ=</a:t>
            </a:r>
            <a:r>
              <a:rPr lang="en-US" dirty="0" smtClean="0"/>
              <a:t>0.20 </a:t>
            </a:r>
            <a:r>
              <a:rPr lang="en-US" dirty="0"/>
              <a:t>(</a:t>
            </a:r>
            <a:r>
              <a:rPr lang="en-US" dirty="0" smtClean="0"/>
              <a:t>Worldline) and </a:t>
            </a:r>
            <a:r>
              <a:rPr lang="el-GR" dirty="0" smtClean="0"/>
              <a:t>ρ=</a:t>
            </a:r>
            <a:r>
              <a:rPr lang="en-US" dirty="0" smtClean="0"/>
              <a:t>0.26 (Beller)</a:t>
            </a:r>
          </a:p>
          <a:p>
            <a:pPr lvl="1"/>
            <a:r>
              <a:rPr lang="en-US" dirty="0" smtClean="0"/>
              <a:t>Tests launched are not selected according to their duration</a:t>
            </a:r>
          </a:p>
          <a:p>
            <a:pPr lvl="1"/>
            <a:endParaRPr lang="en-US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</a:t>
            </a:r>
            <a:r>
              <a:rPr lang="en-US" dirty="0" smtClean="0"/>
              <a:t>Quick </a:t>
            </a:r>
            <a:r>
              <a:rPr lang="en-US" dirty="0"/>
              <a:t>T</a:t>
            </a:r>
            <a:r>
              <a:rPr lang="en-US" dirty="0" smtClean="0"/>
              <a:t>ests Lead </a:t>
            </a:r>
            <a:r>
              <a:rPr lang="en-US" dirty="0"/>
              <a:t>to </a:t>
            </a:r>
            <a:r>
              <a:rPr lang="en-US" dirty="0" smtClean="0"/>
              <a:t>More Test Executions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2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16488" y="2931790"/>
            <a:ext cx="8748000" cy="1440160"/>
          </a:xfrm>
        </p:spPr>
        <p:txBody>
          <a:bodyPr/>
          <a:lstStyle/>
          <a:p>
            <a:r>
              <a:rPr lang="en-US" dirty="0"/>
              <a:t>Test Selection occurs in </a:t>
            </a:r>
            <a:r>
              <a:rPr lang="en-US" dirty="0" smtClean="0"/>
              <a:t>60% </a:t>
            </a:r>
            <a:r>
              <a:rPr lang="en-US" dirty="0"/>
              <a:t>for Gligoric, </a:t>
            </a:r>
            <a:r>
              <a:rPr lang="en-US" dirty="0" smtClean="0"/>
              <a:t>96% </a:t>
            </a:r>
            <a:r>
              <a:rPr lang="en-US" dirty="0"/>
              <a:t>for Beller and </a:t>
            </a:r>
            <a:r>
              <a:rPr lang="en-US" dirty="0" smtClean="0"/>
              <a:t>81% </a:t>
            </a:r>
            <a:r>
              <a:rPr lang="en-US" dirty="0"/>
              <a:t>for </a:t>
            </a:r>
            <a:r>
              <a:rPr lang="en-US" dirty="0" smtClean="0"/>
              <a:t>Worldline</a:t>
            </a:r>
            <a:endParaRPr lang="en-US" dirty="0"/>
          </a:p>
          <a:p>
            <a:pPr lvl="1"/>
            <a:r>
              <a:rPr lang="en-US" dirty="0" smtClean="0"/>
              <a:t>Test Selection is practiced at Worldline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D</a:t>
            </a:r>
            <a:r>
              <a:rPr lang="en-US" dirty="0" smtClean="0"/>
              <a:t>evelopers </a:t>
            </a:r>
            <a:r>
              <a:rPr lang="en-US" dirty="0"/>
              <a:t>P</a:t>
            </a:r>
            <a:r>
              <a:rPr lang="en-US" dirty="0" smtClean="0"/>
              <a:t>ractice </a:t>
            </a:r>
            <a:r>
              <a:rPr lang="en-US" dirty="0"/>
              <a:t>T</a:t>
            </a:r>
            <a:r>
              <a:rPr lang="en-US" dirty="0" smtClean="0"/>
              <a:t>est Selection</a:t>
            </a:r>
            <a:r>
              <a:rPr lang="en-US" dirty="0"/>
              <a:t>?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645299"/>
              </p:ext>
            </p:extLst>
          </p:nvPr>
        </p:nvGraphicFramePr>
        <p:xfrm>
          <a:off x="179512" y="1311022"/>
          <a:ext cx="8784975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1440160"/>
                <a:gridCol w="1494853"/>
                <a:gridCol w="1592833"/>
                <a:gridCol w="1592833"/>
              </a:tblGrid>
              <a:tr h="356888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Min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Median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Max</a:t>
                      </a:r>
                    </a:p>
                  </a:txBody>
                  <a:tcPr/>
                </a:tc>
              </a:tr>
              <a:tr h="355463">
                <a:tc rowSpan="2">
                  <a:txBody>
                    <a:bodyPr/>
                    <a:lstStyle/>
                    <a:p>
                      <a:r>
                        <a:rPr lang="en-US" sz="2000" baseline="0" dirty="0" smtClean="0"/>
                        <a:t>% of executed tests in the project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Worldline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0%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4%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000" dirty="0" smtClean="0"/>
                        <a:t>100</a:t>
                      </a:r>
                      <a:r>
                        <a:rPr lang="en-US" sz="2000" dirty="0" smtClean="0"/>
                        <a:t>%</a:t>
                      </a:r>
                      <a:endParaRPr lang="en-US" sz="2000" dirty="0"/>
                    </a:p>
                  </a:txBody>
                  <a:tcPr/>
                </a:tc>
              </a:tr>
              <a:tr h="35546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err="1" smtClean="0"/>
                        <a:t>Beller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0%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100%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89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Profiles of testers</a:t>
            </a:r>
            <a:endParaRPr lang="en-US" b="1" dirty="0"/>
          </a:p>
          <a:p>
            <a:r>
              <a:rPr lang="en-US" dirty="0" smtClean="0"/>
              <a:t>Run </a:t>
            </a:r>
            <a:r>
              <a:rPr lang="en-US" dirty="0"/>
              <a:t>all the tests of the </a:t>
            </a:r>
            <a:r>
              <a:rPr lang="en-US" dirty="0" smtClean="0"/>
              <a:t>subproject </a:t>
            </a:r>
            <a:r>
              <a:rPr lang="en-US" dirty="0"/>
              <a:t>where the </a:t>
            </a:r>
            <a:r>
              <a:rPr lang="en-US" smtClean="0"/>
              <a:t>modifications </a:t>
            </a:r>
            <a:r>
              <a:rPr lang="en-US" smtClean="0"/>
              <a:t>have </a:t>
            </a:r>
            <a:r>
              <a:rPr lang="en-US" dirty="0"/>
              <a:t>been </a:t>
            </a:r>
            <a:r>
              <a:rPr lang="en-US" dirty="0" smtClean="0"/>
              <a:t>made</a:t>
            </a:r>
          </a:p>
          <a:p>
            <a:r>
              <a:rPr lang="en-US" dirty="0" smtClean="0"/>
              <a:t>Run </a:t>
            </a:r>
            <a:r>
              <a:rPr lang="en-US" dirty="0"/>
              <a:t>tests based </a:t>
            </a:r>
            <a:r>
              <a:rPr lang="en-US" dirty="0" smtClean="0"/>
              <a:t>on naming conventions</a:t>
            </a:r>
          </a:p>
          <a:p>
            <a:r>
              <a:rPr lang="en-US" dirty="0" smtClean="0"/>
              <a:t>Use the call graph </a:t>
            </a:r>
            <a:r>
              <a:rPr lang="en-US" dirty="0"/>
              <a:t>available in the IDE to retrieve the tests to </a:t>
            </a:r>
            <a:r>
              <a:rPr lang="en-US" dirty="0" smtClean="0"/>
              <a:t>relaunch</a:t>
            </a:r>
          </a:p>
          <a:p>
            <a:r>
              <a:rPr lang="en-US" dirty="0" smtClean="0"/>
              <a:t>Select </a:t>
            </a:r>
            <a:r>
              <a:rPr lang="en-US" dirty="0"/>
              <a:t>tests according to their feelings and </a:t>
            </a:r>
            <a:r>
              <a:rPr lang="en-US" dirty="0" smtClean="0"/>
              <a:t>experience</a:t>
            </a:r>
            <a:endParaRPr lang="en-US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D</a:t>
            </a:r>
            <a:r>
              <a:rPr lang="en-US" dirty="0" smtClean="0"/>
              <a:t>evelopers </a:t>
            </a:r>
            <a:r>
              <a:rPr lang="en-US" dirty="0"/>
              <a:t>P</a:t>
            </a:r>
            <a:r>
              <a:rPr lang="en-US" dirty="0" smtClean="0"/>
              <a:t>ractice </a:t>
            </a:r>
            <a:r>
              <a:rPr lang="en-US" dirty="0"/>
              <a:t>T</a:t>
            </a:r>
            <a:r>
              <a:rPr lang="en-US" dirty="0" smtClean="0"/>
              <a:t>est Selection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8049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scenarios:</a:t>
            </a:r>
          </a:p>
          <a:p>
            <a:pPr lvl="1"/>
            <a:r>
              <a:rPr lang="en-US" dirty="0" smtClean="0"/>
              <a:t>Running again the failing part of the test suite until all the tests are green</a:t>
            </a:r>
          </a:p>
          <a:p>
            <a:pPr lvl="1"/>
            <a:r>
              <a:rPr lang="en-US" dirty="0" smtClean="0"/>
              <a:t>Fix </a:t>
            </a:r>
            <a:r>
              <a:rPr lang="en-US" dirty="0"/>
              <a:t>tests one after </a:t>
            </a:r>
            <a:r>
              <a:rPr lang="en-US" dirty="0" smtClean="0"/>
              <a:t>the other</a:t>
            </a:r>
            <a:r>
              <a:rPr lang="en-US" dirty="0"/>
              <a:t>, re-running </a:t>
            </a:r>
            <a:r>
              <a:rPr lang="en-US" dirty="0" smtClean="0"/>
              <a:t>only a </a:t>
            </a:r>
            <a:r>
              <a:rPr lang="en-US" dirty="0"/>
              <a:t>single failing test until it </a:t>
            </a:r>
            <a:r>
              <a:rPr lang="en-US" dirty="0" smtClean="0"/>
              <a:t>passes</a:t>
            </a:r>
            <a:endParaRPr lang="en-US" dirty="0"/>
          </a:p>
          <a:p>
            <a:pPr lvl="2"/>
            <a:r>
              <a:rPr lang="en-US" dirty="0" smtClean="0"/>
              <a:t>Avoid side effects to other tests</a:t>
            </a:r>
          </a:p>
          <a:p>
            <a:pPr lvl="2"/>
            <a:r>
              <a:rPr lang="en-US" dirty="0" smtClean="0"/>
              <a:t>Allow to check the result on the database</a:t>
            </a:r>
          </a:p>
          <a:p>
            <a:endParaRPr lang="en-US" dirty="0" smtClean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</a:t>
            </a:r>
            <a:r>
              <a:rPr lang="en-US" dirty="0" smtClean="0"/>
              <a:t>Common </a:t>
            </a:r>
            <a:r>
              <a:rPr lang="en-US" dirty="0"/>
              <a:t>S</a:t>
            </a:r>
            <a:r>
              <a:rPr lang="en-US" dirty="0" smtClean="0"/>
              <a:t>cenarios </a:t>
            </a:r>
            <a:r>
              <a:rPr lang="en-US" dirty="0"/>
              <a:t>for </a:t>
            </a:r>
            <a:r>
              <a:rPr lang="en-US" dirty="0" smtClean="0"/>
              <a:t>Manual Selection when Tests are Failing?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605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216488" y="1635646"/>
            <a:ext cx="8748000" cy="720080"/>
          </a:xfrm>
        </p:spPr>
        <p:txBody>
          <a:bodyPr/>
          <a:lstStyle/>
          <a:p>
            <a:pPr algn="ctr"/>
            <a:r>
              <a:rPr lang="en-US" dirty="0"/>
              <a:t>How do </a:t>
            </a:r>
            <a:r>
              <a:rPr lang="en-US" dirty="0" smtClean="0"/>
              <a:t>Developers React </a:t>
            </a:r>
            <a:r>
              <a:rPr lang="en-US" dirty="0"/>
              <a:t>to </a:t>
            </a:r>
            <a:r>
              <a:rPr lang="en-US" dirty="0" smtClean="0"/>
              <a:t>Test </a:t>
            </a:r>
            <a:r>
              <a:rPr lang="en-US" dirty="0"/>
              <a:t>R</a:t>
            </a:r>
            <a:r>
              <a:rPr lang="en-US" dirty="0" smtClean="0"/>
              <a:t>uns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6074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16488" y="2522016"/>
            <a:ext cx="8927512" cy="1921942"/>
          </a:xfrm>
        </p:spPr>
        <p:txBody>
          <a:bodyPr/>
          <a:lstStyle/>
          <a:p>
            <a:r>
              <a:rPr lang="en-US" dirty="0" smtClean="0"/>
              <a:t>Lower number of tests failing</a:t>
            </a:r>
          </a:p>
          <a:p>
            <a:pPr lvl="1"/>
            <a:r>
              <a:rPr lang="en-US" dirty="0" smtClean="0"/>
              <a:t>Good </a:t>
            </a:r>
            <a:r>
              <a:rPr lang="en-US" dirty="0"/>
              <a:t>practice </a:t>
            </a:r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 smtClean="0"/>
              <a:t>company as compared to open-source</a:t>
            </a:r>
            <a:endParaRPr lang="en-US" dirty="0"/>
          </a:p>
          <a:p>
            <a:pPr lvl="1"/>
            <a:r>
              <a:rPr lang="en-US" dirty="0" smtClean="0"/>
              <a:t>Assertions missing</a:t>
            </a:r>
          </a:p>
          <a:p>
            <a:pPr lvl="1"/>
            <a:r>
              <a:rPr lang="en-US" dirty="0" smtClean="0"/>
              <a:t>Some tests only insert </a:t>
            </a:r>
            <a:r>
              <a:rPr lang="en-US" dirty="0"/>
              <a:t>fields to set up </a:t>
            </a:r>
            <a:r>
              <a:rPr lang="en-US" dirty="0" smtClean="0"/>
              <a:t>a database</a:t>
            </a:r>
            <a:endParaRPr lang="en-US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smtClean="0"/>
              <a:t>Frequently </a:t>
            </a:r>
            <a:r>
              <a:rPr lang="en-US" dirty="0"/>
              <a:t>T</a:t>
            </a:r>
            <a:r>
              <a:rPr lang="en-US" dirty="0" smtClean="0"/>
              <a:t>ests </a:t>
            </a:r>
            <a:r>
              <a:rPr lang="en-US" dirty="0"/>
              <a:t>P</a:t>
            </a:r>
            <a:r>
              <a:rPr lang="en-US" dirty="0" smtClean="0"/>
              <a:t>ass </a:t>
            </a:r>
            <a:r>
              <a:rPr lang="en-US" dirty="0"/>
              <a:t>and </a:t>
            </a:r>
            <a:r>
              <a:rPr lang="en-US" dirty="0" smtClean="0"/>
              <a:t>Fail</a:t>
            </a:r>
            <a:r>
              <a:rPr lang="en-US" dirty="0"/>
              <a:t>?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441643"/>
              </p:ext>
            </p:extLst>
          </p:nvPr>
        </p:nvGraphicFramePr>
        <p:xfrm>
          <a:off x="251518" y="1131590"/>
          <a:ext cx="8640964" cy="1368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2"/>
                <a:gridCol w="1080117"/>
                <a:gridCol w="1224137"/>
                <a:gridCol w="1224137"/>
                <a:gridCol w="1224137"/>
                <a:gridCol w="1224137"/>
                <a:gridCol w="1224137"/>
              </a:tblGrid>
              <a:tr h="456051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000" dirty="0" smtClean="0"/>
                        <a:t>Pass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000" dirty="0" smtClean="0"/>
                        <a:t>Fail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000" dirty="0" smtClean="0"/>
                        <a:t>Skipped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Worldline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88%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36 784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11%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4 478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1%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734</a:t>
                      </a:r>
                      <a:endParaRPr lang="en-US" sz="2000" dirty="0"/>
                    </a:p>
                  </a:txBody>
                  <a:tcPr/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Beller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35%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3 793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65%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7 047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951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16488" y="2787774"/>
            <a:ext cx="8748000" cy="2065958"/>
          </a:xfrm>
        </p:spPr>
        <p:txBody>
          <a:bodyPr/>
          <a:lstStyle/>
          <a:p>
            <a:r>
              <a:rPr lang="en-US" dirty="0" smtClean="0"/>
              <a:t>Problems take more time to be fixed at Worldline</a:t>
            </a:r>
          </a:p>
          <a:p>
            <a:pPr lvl="1"/>
            <a:r>
              <a:rPr lang="en-US" dirty="0" smtClean="0"/>
              <a:t>Tests broader </a:t>
            </a:r>
            <a:r>
              <a:rPr lang="en-US" dirty="0"/>
              <a:t>in </a:t>
            </a:r>
            <a:r>
              <a:rPr lang="en-US" dirty="0" smtClean="0"/>
              <a:t>scope in Worldline</a:t>
            </a:r>
          </a:p>
          <a:p>
            <a:pPr lvl="1"/>
            <a:r>
              <a:rPr lang="en-US" dirty="0" smtClean="0"/>
              <a:t>Complex environment with databases and </a:t>
            </a:r>
            <a:br>
              <a:rPr lang="en-US" dirty="0" smtClean="0"/>
            </a:br>
            <a:r>
              <a:rPr lang="en-US" dirty="0" smtClean="0"/>
              <a:t>	external applications</a:t>
            </a:r>
            <a:endParaRPr lang="en-US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smtClean="0"/>
              <a:t>Long </a:t>
            </a:r>
            <a:r>
              <a:rPr lang="en-US" dirty="0"/>
              <a:t>does it </a:t>
            </a:r>
            <a:r>
              <a:rPr lang="en-US" dirty="0" smtClean="0"/>
              <a:t>Take </a:t>
            </a:r>
            <a:r>
              <a:rPr lang="en-US" dirty="0"/>
              <a:t>to </a:t>
            </a:r>
            <a:r>
              <a:rPr lang="en-US" dirty="0" smtClean="0"/>
              <a:t>Fix </a:t>
            </a:r>
            <a:r>
              <a:rPr lang="en-US" dirty="0"/>
              <a:t>a </a:t>
            </a:r>
            <a:r>
              <a:rPr lang="en-US" dirty="0" smtClean="0"/>
              <a:t>Failing </a:t>
            </a:r>
            <a:r>
              <a:rPr lang="en-US" dirty="0"/>
              <a:t>T</a:t>
            </a:r>
            <a:r>
              <a:rPr lang="en-US" dirty="0" smtClean="0"/>
              <a:t>est</a:t>
            </a:r>
            <a:r>
              <a:rPr lang="en-US" dirty="0"/>
              <a:t>?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284400"/>
              </p:ext>
            </p:extLst>
          </p:nvPr>
        </p:nvGraphicFramePr>
        <p:xfrm>
          <a:off x="107504" y="1131590"/>
          <a:ext cx="8712968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5314"/>
                <a:gridCol w="1725920"/>
                <a:gridCol w="1725920"/>
                <a:gridCol w="1725920"/>
                <a:gridCol w="1509894"/>
              </a:tblGrid>
              <a:tr h="356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Max</a:t>
                      </a:r>
                    </a:p>
                  </a:txBody>
                  <a:tcPr/>
                </a:tc>
              </a:tr>
              <a:tr h="355463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r>
                        <a:rPr lang="en-US" baseline="0" dirty="0" smtClean="0"/>
                        <a:t> to fix failing test (min)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Worldline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4 981</a:t>
                      </a:r>
                    </a:p>
                    <a:p>
                      <a:pPr algn="r"/>
                      <a:r>
                        <a:rPr lang="en-US" dirty="0" smtClean="0"/>
                        <a:t>(4d)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359</a:t>
                      </a:r>
                      <a:r>
                        <a:rPr lang="en-US" baseline="0" dirty="0" smtClean="0"/>
                        <a:t> 600 </a:t>
                      </a:r>
                      <a:r>
                        <a:rPr lang="en-US" dirty="0" smtClean="0"/>
                        <a:t>(97d)</a:t>
                      </a:r>
                    </a:p>
                  </a:txBody>
                  <a:tcPr/>
                </a:tc>
              </a:tr>
              <a:tr h="49806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/>
                        <a:t>Beller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4 881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(3.4d)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308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61996" y="1707654"/>
            <a:ext cx="8820008" cy="720080"/>
          </a:xfrm>
        </p:spPr>
        <p:txBody>
          <a:bodyPr/>
          <a:lstStyle/>
          <a:p>
            <a:pPr algn="ctr"/>
            <a:r>
              <a:rPr lang="en-US" dirty="0"/>
              <a:t>How and </a:t>
            </a:r>
            <a:r>
              <a:rPr lang="en-US" dirty="0" smtClean="0"/>
              <a:t>Why </a:t>
            </a:r>
            <a:r>
              <a:rPr lang="en-US" dirty="0"/>
              <a:t>D</a:t>
            </a:r>
            <a:r>
              <a:rPr lang="en-US" dirty="0" smtClean="0"/>
              <a:t>evelopers </a:t>
            </a:r>
            <a:r>
              <a:rPr lang="en-US" dirty="0"/>
              <a:t>P</a:t>
            </a:r>
            <a:r>
              <a:rPr lang="en-US" dirty="0" smtClean="0"/>
              <a:t>erform Test Selection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5937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Correlation</a:t>
            </a:r>
          </a:p>
          <a:p>
            <a:pPr lvl="1"/>
            <a:r>
              <a:rPr lang="en-US" sz="2400" dirty="0"/>
              <a:t>Number of tests selected in each test session</a:t>
            </a:r>
          </a:p>
          <a:p>
            <a:pPr lvl="1"/>
            <a:r>
              <a:rPr lang="en-US" sz="2400" dirty="0" smtClean="0"/>
              <a:t>Size </a:t>
            </a:r>
            <a:r>
              <a:rPr lang="en-US" sz="2400" dirty="0"/>
              <a:t>of </a:t>
            </a:r>
            <a:r>
              <a:rPr lang="en-US" sz="2400" dirty="0" smtClean="0"/>
              <a:t>code changes </a:t>
            </a:r>
          </a:p>
          <a:p>
            <a:r>
              <a:rPr lang="en-US" dirty="0" smtClean="0"/>
              <a:t>Expected</a:t>
            </a:r>
            <a:r>
              <a:rPr lang="en-US" dirty="0"/>
              <a:t>: More tests </a:t>
            </a:r>
            <a:r>
              <a:rPr lang="en-US" dirty="0" smtClean="0"/>
              <a:t>executed after </a:t>
            </a:r>
            <a:r>
              <a:rPr lang="en-US" dirty="0"/>
              <a:t>large code changes</a:t>
            </a:r>
          </a:p>
          <a:p>
            <a:pPr lvl="1"/>
            <a:r>
              <a:rPr lang="en-US" dirty="0" smtClean="0"/>
              <a:t>Gligoric: </a:t>
            </a:r>
            <a:r>
              <a:rPr lang="el-GR" dirty="0" smtClean="0"/>
              <a:t>ρ=</a:t>
            </a:r>
            <a:r>
              <a:rPr lang="en-US" dirty="0" smtClean="0"/>
              <a:t>0.28; Worldline: </a:t>
            </a:r>
            <a:r>
              <a:rPr lang="el-GR" dirty="0" smtClean="0"/>
              <a:t>ρ=</a:t>
            </a:r>
            <a:r>
              <a:rPr lang="en-US" dirty="0" smtClean="0"/>
              <a:t>0.11</a:t>
            </a:r>
          </a:p>
          <a:p>
            <a:r>
              <a:rPr lang="en-US" dirty="0" smtClean="0"/>
              <a:t>Number of test selected is </a:t>
            </a:r>
            <a:r>
              <a:rPr lang="en-US" dirty="0"/>
              <a:t>not significantly influenced by the </a:t>
            </a:r>
            <a:r>
              <a:rPr lang="en-US" dirty="0" smtClean="0"/>
              <a:t>number of changes</a:t>
            </a:r>
          </a:p>
          <a:p>
            <a:pPr lvl="1"/>
            <a:r>
              <a:rPr lang="en-US" dirty="0" smtClean="0"/>
              <a:t>More tests are run if several modules are impacted</a:t>
            </a:r>
          </a:p>
          <a:p>
            <a:endParaRPr lang="en-US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</a:t>
            </a:r>
            <a:r>
              <a:rPr lang="en-US" dirty="0" smtClean="0"/>
              <a:t>Manual </a:t>
            </a:r>
            <a:r>
              <a:rPr lang="en-US" dirty="0"/>
              <a:t>T</a:t>
            </a:r>
            <a:r>
              <a:rPr lang="en-US" dirty="0" smtClean="0"/>
              <a:t>est </a:t>
            </a:r>
            <a:r>
              <a:rPr lang="en-US" dirty="0"/>
              <a:t>S</a:t>
            </a:r>
            <a:r>
              <a:rPr lang="en-US" dirty="0" smtClean="0"/>
              <a:t>election </a:t>
            </a:r>
            <a:r>
              <a:rPr lang="en-US" dirty="0"/>
              <a:t>D</a:t>
            </a:r>
            <a:r>
              <a:rPr lang="en-US" dirty="0" smtClean="0"/>
              <a:t>epend </a:t>
            </a:r>
            <a:r>
              <a:rPr lang="en-US" dirty="0"/>
              <a:t>on S</a:t>
            </a:r>
            <a:r>
              <a:rPr lang="en-US" dirty="0" smtClean="0"/>
              <a:t>ize</a:t>
            </a:r>
            <a:br>
              <a:rPr lang="en-US" dirty="0" smtClean="0"/>
            </a:br>
            <a:r>
              <a:rPr lang="en-US" dirty="0" smtClean="0"/>
              <a:t>of Code </a:t>
            </a:r>
            <a:r>
              <a:rPr lang="en-US" dirty="0"/>
              <a:t>C</a:t>
            </a:r>
            <a:r>
              <a:rPr lang="en-US" dirty="0" smtClean="0"/>
              <a:t>hanges?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70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Ratio of manually selected </a:t>
            </a:r>
            <a:r>
              <a:rPr lang="en-US" dirty="0"/>
              <a:t>tests that are </a:t>
            </a:r>
            <a:r>
              <a:rPr lang="en-US" dirty="0" smtClean="0"/>
              <a:t>correct</a:t>
            </a:r>
            <a:br>
              <a:rPr lang="en-US" dirty="0" smtClean="0"/>
            </a:br>
            <a:r>
              <a:rPr lang="en-US" dirty="0" smtClean="0"/>
              <a:t>	37% (precision)</a:t>
            </a:r>
          </a:p>
          <a:p>
            <a:r>
              <a:rPr lang="en-US" dirty="0" smtClean="0"/>
              <a:t>Ratio of required tests </a:t>
            </a:r>
            <a:r>
              <a:rPr lang="en-US" dirty="0"/>
              <a:t>that were manually </a:t>
            </a:r>
            <a:r>
              <a:rPr lang="en-US" dirty="0" smtClean="0"/>
              <a:t>selected 	29% (recall) </a:t>
            </a:r>
            <a:endParaRPr lang="en-US" dirty="0"/>
          </a:p>
          <a:p>
            <a:pPr lvl="1">
              <a:buFont typeface="Verdana" panose="020B0604030504040204" pitchFamily="34" charset="0"/>
              <a:buChar char="–"/>
            </a:pPr>
            <a:r>
              <a:rPr lang="en-US" dirty="0" smtClean="0"/>
              <a:t>Manual </a:t>
            </a:r>
            <a:r>
              <a:rPr lang="en-US" dirty="0"/>
              <a:t>test selection is not </a:t>
            </a:r>
            <a:r>
              <a:rPr lang="en-US" dirty="0" smtClean="0"/>
              <a:t>accurate (as expected)</a:t>
            </a:r>
          </a:p>
          <a:p>
            <a:pPr lvl="1">
              <a:buFont typeface="Verdana" panose="020B0604030504040204" pitchFamily="34" charset="0"/>
              <a:buChar char="–"/>
            </a:pPr>
            <a:r>
              <a:rPr lang="en-US" dirty="0" smtClean="0"/>
              <a:t>Developers said that they do not carefully select tests</a:t>
            </a:r>
          </a:p>
          <a:p>
            <a:pPr lvl="2"/>
            <a:r>
              <a:rPr lang="en-US" dirty="0" smtClean="0"/>
              <a:t>Select More: to test all the application</a:t>
            </a:r>
          </a:p>
          <a:p>
            <a:pPr lvl="2"/>
            <a:r>
              <a:rPr lang="en-US" dirty="0"/>
              <a:t>Select Less</a:t>
            </a:r>
            <a:r>
              <a:rPr lang="en-US" dirty="0" smtClean="0"/>
              <a:t>: to test only one algorithm </a:t>
            </a:r>
          </a:p>
          <a:p>
            <a:endParaRPr lang="en-US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vs Manual Selection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86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82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203848" y="1995686"/>
            <a:ext cx="5760640" cy="1080120"/>
          </a:xfrm>
        </p:spPr>
        <p:txBody>
          <a:bodyPr/>
          <a:lstStyle/>
          <a:p>
            <a:r>
              <a:rPr lang="en-US" dirty="0" smtClean="0"/>
              <a:t>Conclusion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and Future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25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Test practice at Worldline </a:t>
            </a:r>
            <a:r>
              <a:rPr lang="en-US" dirty="0" smtClean="0"/>
              <a:t>is comparable to open source </a:t>
            </a:r>
            <a:r>
              <a:rPr lang="en-US" dirty="0"/>
              <a:t>developers </a:t>
            </a:r>
            <a:r>
              <a:rPr lang="en-US" dirty="0" smtClean="0"/>
              <a:t>practices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Manual </a:t>
            </a:r>
            <a:r>
              <a:rPr lang="en-US" dirty="0"/>
              <a:t>test selections is not </a:t>
            </a:r>
            <a:r>
              <a:rPr lang="en-US" dirty="0" smtClean="0"/>
              <a:t>accurate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Minimality</a:t>
            </a:r>
            <a:r>
              <a:rPr lang="en-US" dirty="0" smtClean="0"/>
              <a:t> rather </a:t>
            </a:r>
            <a:r>
              <a:rPr lang="en-US" dirty="0"/>
              <a:t>than </a:t>
            </a:r>
            <a:r>
              <a:rPr lang="en-US" dirty="0" smtClean="0"/>
              <a:t>safeness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Test selection does </a:t>
            </a:r>
            <a:r>
              <a:rPr lang="en-US" dirty="0"/>
              <a:t>not depend </a:t>
            </a:r>
            <a:r>
              <a:rPr lang="en-US" dirty="0" smtClean="0"/>
              <a:t>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S</a:t>
            </a:r>
            <a:r>
              <a:rPr lang="en-US" dirty="0" smtClean="0"/>
              <a:t>ize </a:t>
            </a:r>
            <a:r>
              <a:rPr lang="en-US" dirty="0"/>
              <a:t>of the test suite 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Duration </a:t>
            </a:r>
            <a:r>
              <a:rPr lang="en-US" dirty="0"/>
              <a:t>of the </a:t>
            </a:r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98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anose="05000000000000000000" pitchFamily="2" charset="2"/>
              </a:rPr>
              <a:t>Propose a test selection plugin for the developers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Compare its impact against current data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18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16488" y="987574"/>
            <a:ext cx="8748000" cy="34749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Shorten test duration: Is test selection a solution?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Literature cannot be adapted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Our own study at Worldline: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Test </a:t>
            </a:r>
            <a:r>
              <a:rPr lang="en-US" dirty="0"/>
              <a:t>practice </a:t>
            </a:r>
            <a:r>
              <a:rPr lang="en-US" dirty="0" smtClean="0"/>
              <a:t>is </a:t>
            </a:r>
            <a:r>
              <a:rPr lang="en-US" dirty="0"/>
              <a:t>comparable to open source </a:t>
            </a:r>
            <a:r>
              <a:rPr lang="en-US" dirty="0" smtClean="0"/>
              <a:t>developers practices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Manual test selections is not accurate: </a:t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dirty="0" err="1" smtClean="0"/>
              <a:t>Minimality</a:t>
            </a:r>
            <a:r>
              <a:rPr lang="en-US" dirty="0" smtClean="0"/>
              <a:t> </a:t>
            </a:r>
            <a:r>
              <a:rPr lang="en-US" dirty="0"/>
              <a:t>rather than </a:t>
            </a:r>
            <a:r>
              <a:rPr lang="en-US" dirty="0" smtClean="0"/>
              <a:t>safeness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Test </a:t>
            </a:r>
            <a:r>
              <a:rPr lang="en-US" dirty="0"/>
              <a:t>selection does not depend on</a:t>
            </a:r>
          </a:p>
          <a:p>
            <a:pPr lvl="2">
              <a:spcBef>
                <a:spcPts val="0"/>
              </a:spcBef>
            </a:pPr>
            <a:r>
              <a:rPr lang="en-US" dirty="0"/>
              <a:t>Size of the test suite </a:t>
            </a:r>
          </a:p>
          <a:p>
            <a:pPr lvl="2">
              <a:spcBef>
                <a:spcPts val="0"/>
              </a:spcBef>
            </a:pPr>
            <a:r>
              <a:rPr lang="en-US" dirty="0"/>
              <a:t>Duration of the </a:t>
            </a:r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03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779" y="1779662"/>
            <a:ext cx="4950000" cy="1656184"/>
          </a:xfrm>
        </p:spPr>
        <p:txBody>
          <a:bodyPr/>
          <a:lstStyle/>
          <a:p>
            <a:r>
              <a:rPr lang="en-US" dirty="0" smtClean="0"/>
              <a:t>Thanks</a:t>
            </a:r>
            <a:br>
              <a:rPr lang="en-US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b="0" dirty="0"/>
              <a:t>For more information please contact:</a:t>
            </a:r>
            <a:br>
              <a:rPr lang="en-US" sz="1200" b="0" dirty="0"/>
            </a:br>
            <a:r>
              <a:rPr lang="en-US" sz="1200" b="0" dirty="0" smtClean="0"/>
              <a:t>vincent.blondeau@worldline.com</a:t>
            </a:r>
            <a:br>
              <a:rPr lang="en-US" sz="1200" b="0" dirty="0" smtClean="0"/>
            </a:br>
            <a:r>
              <a:rPr lang="en-US" sz="1200" b="0" dirty="0" smtClean="0"/>
              <a:t/>
            </a:r>
            <a:br>
              <a:rPr lang="en-US" sz="1200" b="0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10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not impact developer development process</a:t>
            </a:r>
          </a:p>
          <a:p>
            <a:endParaRPr lang="en-US" dirty="0" smtClean="0"/>
          </a:p>
          <a:p>
            <a:r>
              <a:rPr lang="en-US" dirty="0" smtClean="0"/>
              <a:t>Changes are available at commit level in the repository</a:t>
            </a:r>
          </a:p>
          <a:p>
            <a:pPr lvl="1"/>
            <a:r>
              <a:rPr lang="en-US" dirty="0" smtClean="0"/>
              <a:t>Need to link the commit to the changes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Agglomeration of test sessions due to IDE capacities</a:t>
            </a:r>
          </a:p>
          <a:p>
            <a:endParaRPr lang="en-US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Constraints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842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dirty="0" smtClean="0"/>
              <a:t>Running tests takes time (hours)!</a:t>
            </a:r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No </a:t>
            </a:r>
            <a:r>
              <a:rPr lang="en-US" dirty="0" smtClean="0"/>
              <a:t>immediate</a:t>
            </a:r>
            <a:r>
              <a:rPr lang="fr-FR" dirty="0" smtClean="0"/>
              <a:t> </a:t>
            </a:r>
            <a:r>
              <a:rPr lang="en-US" dirty="0" smtClean="0"/>
              <a:t>feedback to the developer</a:t>
            </a:r>
          </a:p>
          <a:p>
            <a:r>
              <a:rPr lang="en-US" dirty="0" smtClean="0"/>
              <a:t>Bugs detected too late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15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b="1" dirty="0" smtClean="0"/>
              <a:t>Automatic </a:t>
            </a:r>
            <a:r>
              <a:rPr lang="en-US" sz="2400" b="1" dirty="0"/>
              <a:t>Test Selection</a:t>
            </a:r>
          </a:p>
          <a:p>
            <a:endParaRPr lang="fr-FR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Select </a:t>
            </a:r>
            <a:r>
              <a:rPr lang="en-US" dirty="0"/>
              <a:t>only the tests related to the changes </a:t>
            </a:r>
            <a:br>
              <a:rPr lang="en-US" dirty="0"/>
            </a:br>
            <a:r>
              <a:rPr lang="en-US" dirty="0"/>
              <a:t>and run only those ones </a:t>
            </a:r>
          </a:p>
          <a:p>
            <a:endParaRPr lang="en-US" dirty="0" smtClean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Possible Solution</a:t>
            </a:r>
            <a:endParaRPr lang="en-US" dirty="0"/>
          </a:p>
        </p:txBody>
      </p:sp>
      <p:sp>
        <p:nvSpPr>
          <p:cNvPr id="11" name="Flèche droite 10"/>
          <p:cNvSpPr/>
          <p:nvPr/>
        </p:nvSpPr>
        <p:spPr>
          <a:xfrm>
            <a:off x="4025640" y="1892798"/>
            <a:ext cx="978408" cy="951544"/>
          </a:xfrm>
          <a:prstGeom prst="rightArrow">
            <a:avLst>
              <a:gd name="adj1" fmla="val 37722"/>
              <a:gd name="adj2" fmla="val 50000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15616" y="1945382"/>
            <a:ext cx="2304256" cy="9144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2400" kern="0" noProof="0" dirty="0" smtClean="0">
                <a:solidFill>
                  <a:srgbClr val="000000"/>
                </a:solidFill>
                <a:latin typeface="Verdana"/>
              </a:rPr>
              <a:t>3 </a:t>
            </a:r>
            <a:r>
              <a:rPr lang="en-US" sz="2400" kern="0" dirty="0" smtClean="0">
                <a:solidFill>
                  <a:srgbClr val="000000"/>
                </a:solidFill>
                <a:latin typeface="Verdana"/>
              </a:rPr>
              <a:t>hours</a:t>
            </a:r>
            <a:endParaRPr kumimoji="0" lang="en-US" sz="2400" b="0" i="0" u="none" strike="noStrike" kern="0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57800" y="1945382"/>
            <a:ext cx="2138536" cy="9144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10 Minutes</a:t>
            </a:r>
          </a:p>
        </p:txBody>
      </p:sp>
    </p:spTree>
    <p:extLst>
      <p:ext uri="{BB962C8B-B14F-4D97-AF65-F5344CB8AC3E}">
        <p14:creationId xmlns:p14="http://schemas.microsoft.com/office/powerpoint/2010/main" val="315954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Changing the practices of hundreds of developers</a:t>
            </a:r>
          </a:p>
          <a:p>
            <a:pPr lvl="1"/>
            <a:r>
              <a:rPr lang="en-US" dirty="0" smtClean="0"/>
              <a:t>Is not trivial</a:t>
            </a:r>
          </a:p>
          <a:p>
            <a:pPr lvl="1"/>
            <a:r>
              <a:rPr lang="en-US" dirty="0" smtClean="0"/>
              <a:t>Should be valuable</a:t>
            </a:r>
          </a:p>
          <a:p>
            <a:pPr marL="270000" lvl="1" indent="0">
              <a:buNone/>
            </a:pPr>
            <a:endParaRPr lang="en-US" dirty="0"/>
          </a:p>
          <a:p>
            <a:r>
              <a:rPr lang="en-US" dirty="0" smtClean="0"/>
              <a:t>Ensure that test selection is the solution</a:t>
            </a:r>
          </a:p>
          <a:p>
            <a:pPr lvl="1"/>
            <a:r>
              <a:rPr lang="en-US" dirty="0" smtClean="0"/>
              <a:t>Field Study</a:t>
            </a:r>
          </a:p>
          <a:p>
            <a:pPr lvl="2"/>
            <a:r>
              <a:rPr lang="en-US" dirty="0" smtClean="0"/>
              <a:t>Current </a:t>
            </a:r>
            <a:r>
              <a:rPr lang="en-US" dirty="0"/>
              <a:t>use of tests in daily </a:t>
            </a:r>
            <a:r>
              <a:rPr lang="en-US" dirty="0" smtClean="0"/>
              <a:t>practice?</a:t>
            </a:r>
          </a:p>
          <a:p>
            <a:pPr lvl="2"/>
            <a:r>
              <a:rPr lang="en-US" dirty="0" smtClean="0"/>
              <a:t>Do developers select tests? How? </a:t>
            </a:r>
            <a:r>
              <a:rPr lang="en-US" dirty="0"/>
              <a:t>Why?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Feasible and Adapted Solution?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75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Open-source </a:t>
            </a:r>
            <a:r>
              <a:rPr lang="fr-FR" dirty="0" err="1" smtClean="0"/>
              <a:t>experiment</a:t>
            </a:r>
            <a:r>
              <a:rPr lang="fr-FR" dirty="0" smtClean="0"/>
              <a:t>: </a:t>
            </a:r>
            <a:r>
              <a:rPr lang="fr-FR" dirty="0" err="1" smtClean="0"/>
              <a:t>Where</a:t>
            </a:r>
            <a:r>
              <a:rPr lang="fr-FR" dirty="0" smtClean="0"/>
              <a:t> </a:t>
            </a:r>
            <a:r>
              <a:rPr lang="fr-FR" dirty="0" err="1" smtClean="0"/>
              <a:t>anyone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take</a:t>
            </a:r>
            <a:r>
              <a:rPr lang="fr-FR" dirty="0" smtClean="0"/>
              <a:t> part</a:t>
            </a:r>
          </a:p>
          <a:p>
            <a:r>
              <a:rPr lang="en-US" dirty="0" smtClean="0"/>
              <a:t>Monitor </a:t>
            </a:r>
            <a:r>
              <a:rPr lang="en-US" dirty="0"/>
              <a:t>416 software engineers</a:t>
            </a:r>
          </a:p>
          <a:p>
            <a:pPr marL="0" indent="0">
              <a:buNone/>
            </a:pPr>
            <a:r>
              <a:rPr lang="fr-FR" b="1" dirty="0" smtClean="0"/>
              <a:t>Main conclusions</a:t>
            </a:r>
            <a:endParaRPr lang="fr-FR" dirty="0" smtClean="0"/>
          </a:p>
          <a:p>
            <a:pPr lvl="1"/>
            <a:r>
              <a:rPr lang="en-US" sz="2400" dirty="0" smtClean="0"/>
              <a:t>Majority </a:t>
            </a:r>
            <a:r>
              <a:rPr lang="en-US" sz="2400" dirty="0"/>
              <a:t>of the developers rarely test in </a:t>
            </a:r>
            <a:r>
              <a:rPr lang="en-US" sz="2400" dirty="0" smtClean="0"/>
              <a:t>their IDE</a:t>
            </a:r>
            <a:endParaRPr lang="en-US" sz="2400" dirty="0"/>
          </a:p>
          <a:p>
            <a:pPr lvl="1"/>
            <a:r>
              <a:rPr lang="en-US" sz="2400" dirty="0" smtClean="0"/>
              <a:t>Quick tests do not lead to more test executions</a:t>
            </a:r>
          </a:p>
          <a:p>
            <a:pPr lvl="1"/>
            <a:r>
              <a:rPr lang="en-US" sz="2400" dirty="0" smtClean="0"/>
              <a:t>Some </a:t>
            </a:r>
            <a:r>
              <a:rPr lang="en-US" sz="2400" dirty="0"/>
              <a:t>failing tests are fixed later: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50</a:t>
            </a:r>
            <a:r>
              <a:rPr lang="en-US" sz="2400" dirty="0"/>
              <a:t>% of the </a:t>
            </a:r>
            <a:r>
              <a:rPr lang="en-US" sz="2400" dirty="0" smtClean="0"/>
              <a:t>test repairs </a:t>
            </a:r>
            <a:r>
              <a:rPr lang="en-US" sz="2400" dirty="0"/>
              <a:t>happen within 10 minutes whereas 75% within </a:t>
            </a:r>
            <a:r>
              <a:rPr lang="en-US" sz="2400" dirty="0" smtClean="0"/>
              <a:t>25 minutes</a:t>
            </a:r>
            <a:endParaRPr lang="en-US" dirty="0" smtClean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When</a:t>
            </a:r>
            <a:r>
              <a:rPr lang="en-US" i="1" dirty="0"/>
              <a:t>, How, and Why Developers </a:t>
            </a:r>
            <a:r>
              <a:rPr lang="en-US" i="1" dirty="0" smtClean="0"/>
              <a:t>Test</a:t>
            </a:r>
            <a:br>
              <a:rPr lang="en-US" i="1" dirty="0" smtClean="0"/>
            </a:br>
            <a:r>
              <a:rPr lang="en-US" dirty="0" err="1" smtClean="0"/>
              <a:t>Beller</a:t>
            </a:r>
            <a:r>
              <a:rPr lang="en-US" dirty="0" smtClean="0"/>
              <a:t> </a:t>
            </a:r>
            <a:r>
              <a:rPr lang="en-US" sz="2700" dirty="0"/>
              <a:t>et</a:t>
            </a:r>
            <a:r>
              <a:rPr lang="en-US" dirty="0"/>
              <a:t>. Al. (</a:t>
            </a:r>
            <a:r>
              <a:rPr lang="en-US" dirty="0" smtClean="0"/>
              <a:t>2015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4194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ow </a:t>
            </a:r>
            <a:r>
              <a:rPr lang="en-US" dirty="0"/>
              <a:t>developers manually select tests </a:t>
            </a:r>
            <a:endParaRPr lang="en-US" dirty="0" smtClean="0"/>
          </a:p>
          <a:p>
            <a:r>
              <a:rPr lang="en-US" dirty="0" smtClean="0"/>
              <a:t>Compare it to an automatic selection</a:t>
            </a:r>
          </a:p>
          <a:p>
            <a:r>
              <a:rPr lang="en-US" dirty="0" smtClean="0"/>
              <a:t>Academic experiment: </a:t>
            </a:r>
            <a:br>
              <a:rPr lang="en-US" dirty="0" smtClean="0"/>
            </a:br>
            <a:r>
              <a:rPr lang="en-US" dirty="0" smtClean="0"/>
              <a:t>	14 developers: 5 professionals + 9 students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Main conclusions</a:t>
            </a:r>
          </a:p>
          <a:p>
            <a:pPr lvl="1"/>
            <a:r>
              <a:rPr lang="en-US" dirty="0" smtClean="0"/>
              <a:t>Need </a:t>
            </a:r>
            <a:r>
              <a:rPr lang="en-US" dirty="0"/>
              <a:t>for better automated test </a:t>
            </a:r>
            <a:r>
              <a:rPr lang="en-US" dirty="0" smtClean="0"/>
              <a:t>selection techniques</a:t>
            </a:r>
          </a:p>
          <a:p>
            <a:pPr lvl="1"/>
            <a:r>
              <a:rPr lang="en-US" dirty="0" smtClean="0"/>
              <a:t>Better integration with </a:t>
            </a:r>
            <a:r>
              <a:rPr lang="en-US" dirty="0"/>
              <a:t>developer </a:t>
            </a:r>
            <a:r>
              <a:rPr lang="en-US" dirty="0" smtClean="0"/>
              <a:t>IDEs</a:t>
            </a:r>
            <a:endParaRPr lang="en-US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Comparison </a:t>
            </a:r>
            <a:r>
              <a:rPr lang="en-US" i="1" dirty="0"/>
              <a:t>of Manual and Automated Test </a:t>
            </a:r>
            <a:r>
              <a:rPr lang="en-US" i="1" dirty="0" smtClean="0"/>
              <a:t>Selection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Gligoric</a:t>
            </a:r>
            <a:r>
              <a:rPr lang="en-US" dirty="0"/>
              <a:t> et al. (2014)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87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Literature conclusions are not trivially transposable to </a:t>
            </a:r>
            <a:r>
              <a:rPr lang="en-US" dirty="0"/>
              <a:t>our industrial </a:t>
            </a:r>
            <a:r>
              <a:rPr lang="en-US" dirty="0" smtClean="0"/>
              <a:t>case</a:t>
            </a:r>
          </a:p>
          <a:p>
            <a:pPr lvl="1"/>
            <a:r>
              <a:rPr lang="en-US" dirty="0" smtClean="0"/>
              <a:t>Open source projects</a:t>
            </a:r>
          </a:p>
          <a:p>
            <a:pPr lvl="1"/>
            <a:r>
              <a:rPr lang="en-US" dirty="0" smtClean="0"/>
              <a:t>Students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Need another study</a:t>
            </a:r>
          </a:p>
          <a:p>
            <a:pPr lvl="1"/>
            <a:r>
              <a:rPr lang="en-US" dirty="0" smtClean="0"/>
              <a:t>Based on the replication of the 2 literature studies</a:t>
            </a:r>
          </a:p>
          <a:p>
            <a:pPr lvl="1"/>
            <a:r>
              <a:rPr lang="en-US" dirty="0" smtClean="0"/>
              <a:t>In our context</a:t>
            </a:r>
            <a:endParaRPr lang="en-US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Field Study at Worldline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7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os v4.0">
  <a:themeElements>
    <a:clrScheme name="Atos Theme">
      <a:dk1>
        <a:sysClr val="windowText" lastClr="000000"/>
      </a:dk1>
      <a:lt1>
        <a:sysClr val="window" lastClr="FFFFFF"/>
      </a:lt1>
      <a:dk2>
        <a:srgbClr val="0066A1"/>
      </a:dk2>
      <a:lt2>
        <a:srgbClr val="829DC7"/>
      </a:lt2>
      <a:accent1>
        <a:srgbClr val="0066A1"/>
      </a:accent1>
      <a:accent2>
        <a:srgbClr val="829DC7"/>
      </a:accent2>
      <a:accent3>
        <a:srgbClr val="000000"/>
      </a:accent3>
      <a:accent4>
        <a:srgbClr val="808080"/>
      </a:accent4>
      <a:accent5>
        <a:srgbClr val="FFFFFF"/>
      </a:accent5>
      <a:accent6>
        <a:srgbClr val="BFBFBF"/>
      </a:accent6>
      <a:hlink>
        <a:srgbClr val="0066A1"/>
      </a:hlink>
      <a:folHlink>
        <a:srgbClr val="829DC7"/>
      </a:folHlink>
    </a:clrScheme>
    <a:fontScheme name="Atos Font PP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1423</Words>
  <Application>Microsoft Office PowerPoint</Application>
  <PresentationFormat>Affichage à l'écran (16:9)</PresentationFormat>
  <Paragraphs>359</Paragraphs>
  <Slides>35</Slides>
  <Notes>24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35</vt:i4>
      </vt:variant>
    </vt:vector>
  </HeadingPairs>
  <TitlesOfParts>
    <vt:vector size="36" baseType="lpstr">
      <vt:lpstr>Atos v4.0</vt:lpstr>
      <vt:lpstr>What are the Testing Habits of Developers?</vt:lpstr>
      <vt:lpstr>PhD Context </vt:lpstr>
      <vt:lpstr>Problem</vt:lpstr>
      <vt:lpstr>Problem</vt:lpstr>
      <vt:lpstr>A Possible Solution</vt:lpstr>
      <vt:lpstr>A Feasible and Adapted Solution?</vt:lpstr>
      <vt:lpstr>When, How, and Why Developers Test Beller et. Al. (2015)</vt:lpstr>
      <vt:lpstr>Comparison of Manual and Automated Test Selection – Gligoric et al. (2014) </vt:lpstr>
      <vt:lpstr>A Field Study at Worldline</vt:lpstr>
      <vt:lpstr>Our Experiment</vt:lpstr>
      <vt:lpstr>Experiment</vt:lpstr>
      <vt:lpstr>Gathered Data for Each Test Session</vt:lpstr>
      <vt:lpstr>Tests Session in our Experiment</vt:lpstr>
      <vt:lpstr>Developers Insights</vt:lpstr>
      <vt:lpstr>Results</vt:lpstr>
      <vt:lpstr>Summary of the Experiment</vt:lpstr>
      <vt:lpstr>How and Why Developers Run Tests?</vt:lpstr>
      <vt:lpstr>Do Developers Test their Code Changes?</vt:lpstr>
      <vt:lpstr>How Long does a Test Run Take?</vt:lpstr>
      <vt:lpstr>Do Quick Tests Lead to More Test Executions? </vt:lpstr>
      <vt:lpstr>Do Developers Practice Test Selection?</vt:lpstr>
      <vt:lpstr>Do Developers Practice Test Selection?</vt:lpstr>
      <vt:lpstr>What are Common Scenarios for Manual Selection when Tests are Failing?</vt:lpstr>
      <vt:lpstr>How do Developers React to Test Runs?</vt:lpstr>
      <vt:lpstr>How Frequently Tests Pass and Fail?</vt:lpstr>
      <vt:lpstr>How Long does it Take to Fix a Failing Test?</vt:lpstr>
      <vt:lpstr>How and Why Developers Perform Test Selection?</vt:lpstr>
      <vt:lpstr>Does Manual Test Selection Depend on Size of Code Changes?</vt:lpstr>
      <vt:lpstr>Automatic vs Manual Selection</vt:lpstr>
      <vt:lpstr>Conclusion  and Future Work</vt:lpstr>
      <vt:lpstr>Conclusion</vt:lpstr>
      <vt:lpstr>Future Work</vt:lpstr>
      <vt:lpstr>Summary</vt:lpstr>
      <vt:lpstr>Thanks  For more information please contact: vincent.blondeau@worldline.com  </vt:lpstr>
      <vt:lpstr>Experimental Constraints</vt:lpstr>
    </vt:vector>
  </TitlesOfParts>
  <Company>Atos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Katoen, Ronald</dc:creator>
  <cp:lastModifiedBy>Blondeau Vincent</cp:lastModifiedBy>
  <cp:revision>392</cp:revision>
  <dcterms:created xsi:type="dcterms:W3CDTF">2016-04-04T15:49:24Z</dcterms:created>
  <dcterms:modified xsi:type="dcterms:W3CDTF">2017-09-20T06:03:30Z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um">
    <vt:lpwstr>dd-mm-yyyy</vt:lpwstr>
  </property>
  <property fmtid="{D5CDD505-2E9C-101B-9397-08002B2CF9AE}" pid="3" name="Author">
    <vt:lpwstr>Author</vt:lpwstr>
  </property>
  <property fmtid="{D5CDD505-2E9C-101B-9397-08002B2CF9AE}" pid="4" name="GBU">
    <vt:lpwstr>GBU</vt:lpwstr>
  </property>
  <property fmtid="{D5CDD505-2E9C-101B-9397-08002B2CF9AE}" pid="5" name="Division">
    <vt:lpwstr>Division</vt:lpwstr>
  </property>
  <property fmtid="{D5CDD505-2E9C-101B-9397-08002B2CF9AE}" pid="6" name="Department">
    <vt:lpwstr>Department</vt:lpwstr>
  </property>
  <property fmtid="{D5CDD505-2E9C-101B-9397-08002B2CF9AE}" pid="7" name="Classification">
    <vt:lpwstr>© Atos - For internal use</vt:lpwstr>
  </property>
</Properties>
</file>